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75" r:id="rId19"/>
    <p:sldId id="276"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C75E43-65A9-4827-8D98-DBBEC1E0BB9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2082510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C75E43-65A9-4827-8D98-DBBEC1E0BB9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34709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C75E43-65A9-4827-8D98-DBBEC1E0BB9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D16318-C2A3-4E53-9713-E1EE623AD53F}" type="slidenum">
              <a:rPr lang="ar-EG" smtClean="0"/>
              <a:t>‹#›</a:t>
            </a:fld>
            <a:endParaRPr lang="ar-EG"/>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6720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C75E43-65A9-4827-8D98-DBBEC1E0BB9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706939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C75E43-65A9-4827-8D98-DBBEC1E0BB9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D16318-C2A3-4E53-9713-E1EE623AD53F}" type="slidenum">
              <a:rPr lang="ar-EG" smtClean="0"/>
              <a:t>‹#›</a:t>
            </a:fld>
            <a:endParaRPr lang="ar-EG"/>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1774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C75E43-65A9-4827-8D98-DBBEC1E0BB9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1012066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C75E43-65A9-4827-8D98-DBBEC1E0BB9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4281555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C75E43-65A9-4827-8D98-DBBEC1E0BB9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1549055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C75E43-65A9-4827-8D98-DBBEC1E0BB9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150021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C75E43-65A9-4827-8D98-DBBEC1E0BB91}"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89107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C75E43-65A9-4827-8D98-DBBEC1E0BB91}"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226373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C75E43-65A9-4827-8D98-DBBEC1E0BB91}"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319059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C75E43-65A9-4827-8D98-DBBEC1E0BB91}"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318366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75E43-65A9-4827-8D98-DBBEC1E0BB91}"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341271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C75E43-65A9-4827-8D98-DBBEC1E0BB91}"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221536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C75E43-65A9-4827-8D98-DBBEC1E0BB91}"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6D16318-C2A3-4E53-9713-E1EE623AD53F}" type="slidenum">
              <a:rPr lang="ar-EG" smtClean="0"/>
              <a:t>‹#›</a:t>
            </a:fld>
            <a:endParaRPr lang="ar-EG"/>
          </a:p>
        </p:txBody>
      </p:sp>
    </p:spTree>
    <p:extLst>
      <p:ext uri="{BB962C8B-B14F-4D97-AF65-F5344CB8AC3E}">
        <p14:creationId xmlns:p14="http://schemas.microsoft.com/office/powerpoint/2010/main" val="2792879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C75E43-65A9-4827-8D98-DBBEC1E0BB91}" type="datetimeFigureOut">
              <a:rPr lang="ar-EG" smtClean="0"/>
              <a:t>04/08/1441</a:t>
            </a:fld>
            <a:endParaRPr lang="ar-E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D16318-C2A3-4E53-9713-E1EE623AD53F}" type="slidenum">
              <a:rPr lang="ar-EG" smtClean="0"/>
              <a:t>‹#›</a:t>
            </a:fld>
            <a:endParaRPr lang="ar-EG"/>
          </a:p>
        </p:txBody>
      </p:sp>
    </p:spTree>
    <p:extLst>
      <p:ext uri="{BB962C8B-B14F-4D97-AF65-F5344CB8AC3E}">
        <p14:creationId xmlns:p14="http://schemas.microsoft.com/office/powerpoint/2010/main" val="131656562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DEEA-F7D6-45CC-AD08-294713D6A243}"/>
              </a:ext>
            </a:extLst>
          </p:cNvPr>
          <p:cNvSpPr>
            <a:spLocks noGrp="1"/>
          </p:cNvSpPr>
          <p:nvPr>
            <p:ph type="ctrTitle"/>
          </p:nvPr>
        </p:nvSpPr>
        <p:spPr>
          <a:xfrm>
            <a:off x="520505" y="450166"/>
            <a:ext cx="11240086" cy="5303520"/>
          </a:xfrm>
        </p:spPr>
        <p:txBody>
          <a:bodyPr>
            <a:normAutofit fontScale="90000"/>
          </a:bodyPr>
          <a:lstStyle/>
          <a:p>
            <a:pPr algn="ctr" rtl="1"/>
            <a:r>
              <a:rPr lang="ar-EG" dirty="0"/>
              <a:t>نظام التعليم فــي أمريكا </a:t>
            </a:r>
            <a:br>
              <a:rPr lang="en-US" dirty="0"/>
            </a:br>
            <a:r>
              <a:rPr lang="ar-EG" dirty="0"/>
              <a:t>( كنموذج رأسمالي ) </a:t>
            </a:r>
            <a:br>
              <a:rPr lang="ar-EG" dirty="0"/>
            </a:br>
            <a:r>
              <a:rPr lang="ar-EG" dirty="0"/>
              <a:t>المحاضرة الثالثة لطلاب الفرقة الرابعة عام شعب/لغة عربية ولغة إنجليزية وفلسفة وتاريخ</a:t>
            </a:r>
            <a:br>
              <a:rPr lang="en-US" dirty="0"/>
            </a:br>
            <a:r>
              <a:rPr lang="ar-EG" dirty="0"/>
              <a:t> </a:t>
            </a:r>
            <a:br>
              <a:rPr lang="en-US" dirty="0"/>
            </a:br>
            <a:endParaRPr lang="ar-EG" dirty="0"/>
          </a:p>
        </p:txBody>
      </p:sp>
    </p:spTree>
    <p:extLst>
      <p:ext uri="{BB962C8B-B14F-4D97-AF65-F5344CB8AC3E}">
        <p14:creationId xmlns:p14="http://schemas.microsoft.com/office/powerpoint/2010/main" val="397154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0CF30-E3FD-437E-B70E-FB7A66E0B288}"/>
              </a:ext>
            </a:extLst>
          </p:cNvPr>
          <p:cNvSpPr>
            <a:spLocks noGrp="1"/>
          </p:cNvSpPr>
          <p:nvPr>
            <p:ph type="title"/>
          </p:nvPr>
        </p:nvSpPr>
        <p:spPr>
          <a:xfrm>
            <a:off x="1154954" y="562708"/>
            <a:ext cx="9269206" cy="1117924"/>
          </a:xfrm>
        </p:spPr>
        <p:txBody>
          <a:bodyPr>
            <a:normAutofit fontScale="90000"/>
          </a:bodyPr>
          <a:lstStyle/>
          <a:p>
            <a:pPr algn="r"/>
            <a:r>
              <a:rPr lang="ar-EG" dirty="0">
                <a:solidFill>
                  <a:schemeClr val="tx1"/>
                </a:solidFill>
              </a:rPr>
              <a:t>المرحلة الأولى : مرحلة ما قبل المدرسة الابتدائية.</a:t>
            </a:r>
            <a:br>
              <a:rPr lang="ar-EG" dirty="0">
                <a:solidFill>
                  <a:schemeClr val="tx1"/>
                </a:solidFill>
              </a:rPr>
            </a:br>
            <a:endParaRPr lang="ar-EG" dirty="0"/>
          </a:p>
        </p:txBody>
      </p:sp>
      <p:sp>
        <p:nvSpPr>
          <p:cNvPr id="3" name="Content Placeholder 2">
            <a:extLst>
              <a:ext uri="{FF2B5EF4-FFF2-40B4-BE49-F238E27FC236}">
                <a16:creationId xmlns:a16="http://schemas.microsoft.com/office/drawing/2014/main" id="{B7F0DCBC-FB52-4374-B3D9-3BAC03B7F8AC}"/>
              </a:ext>
            </a:extLst>
          </p:cNvPr>
          <p:cNvSpPr>
            <a:spLocks noGrp="1"/>
          </p:cNvSpPr>
          <p:nvPr>
            <p:ph idx="1"/>
          </p:nvPr>
        </p:nvSpPr>
        <p:spPr>
          <a:xfrm>
            <a:off x="0" y="2236763"/>
            <a:ext cx="12192000" cy="4726745"/>
          </a:xfrm>
        </p:spPr>
        <p:txBody>
          <a:bodyPr/>
          <a:lstStyle/>
          <a:p>
            <a:r>
              <a:rPr lang="ar-EG" sz="2400" dirty="0">
                <a:solidFill>
                  <a:schemeClr val="tx1"/>
                </a:solidFill>
                <a:latin typeface="+mj-lt"/>
                <a:ea typeface="+mj-ea"/>
                <a:cs typeface="+mj-cs"/>
              </a:rPr>
              <a:t>وتتكون من دور الحضانة ورياض الأطفال ويتضح ذلك فيما يلى:</a:t>
            </a:r>
          </a:p>
          <a:p>
            <a:r>
              <a:rPr lang="ar-EG" sz="2400" dirty="0">
                <a:solidFill>
                  <a:schemeClr val="tx1"/>
                </a:solidFill>
                <a:latin typeface="+mj-lt"/>
                <a:ea typeface="+mj-ea"/>
                <a:cs typeface="+mj-cs"/>
              </a:rPr>
              <a:t>دور الحضانة : وتضم الأطفال من سن 2 – 4 سنوات ، وتهدف هذه المرحلة إلى تحقيق النمو المتكامل للطفل وتنمية شخصيته بجوانبها المختلفة، سواء الجسمية أو العقلية أو النفسية أو العاطفية أو الانفعالية ، مع إكسابه العادات الصحية السليمة، بالإضافة إلى إنها تعلم الطفل كيفية الالتزام بقواعد السلوك الاجتماعي، مع تدريبه على الاعتماد على النفس. </a:t>
            </a:r>
            <a:endParaRPr lang="en-US" sz="2400" dirty="0">
              <a:solidFill>
                <a:schemeClr val="tx1"/>
              </a:solidFill>
              <a:latin typeface="+mj-lt"/>
              <a:ea typeface="+mj-ea"/>
              <a:cs typeface="+mj-cs"/>
            </a:endParaRPr>
          </a:p>
          <a:p>
            <a:r>
              <a:rPr lang="ar-EG" sz="2400" dirty="0">
                <a:solidFill>
                  <a:schemeClr val="tx1"/>
                </a:solidFill>
                <a:latin typeface="+mj-lt"/>
                <a:ea typeface="+mj-ea"/>
                <a:cs typeface="+mj-cs"/>
              </a:rPr>
              <a:t>رياض الأطفال: وتضم الأطفال من سن 4 – 6 سنوات، وتهدف هذه المرحلة إلى تدعيم علاقات الطفل الاجتماعية، وتعليمه كيفية احترام ملكية الآخرين، وكيفية المشاركة في أداء الأدوار، وتدريبه على كيفية التحدث أو الاستماع. </a:t>
            </a:r>
          </a:p>
          <a:p>
            <a:endParaRPr lang="ar-EG" dirty="0"/>
          </a:p>
        </p:txBody>
      </p:sp>
    </p:spTree>
    <p:extLst>
      <p:ext uri="{BB962C8B-B14F-4D97-AF65-F5344CB8AC3E}">
        <p14:creationId xmlns:p14="http://schemas.microsoft.com/office/powerpoint/2010/main" val="278275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B94F5-9A9C-4354-A863-E32957D2268D}"/>
              </a:ext>
            </a:extLst>
          </p:cNvPr>
          <p:cNvSpPr>
            <a:spLocks noGrp="1"/>
          </p:cNvSpPr>
          <p:nvPr>
            <p:ph type="title"/>
          </p:nvPr>
        </p:nvSpPr>
        <p:spPr>
          <a:xfrm>
            <a:off x="1154954" y="548640"/>
            <a:ext cx="9325477" cy="1131992"/>
          </a:xfrm>
        </p:spPr>
        <p:txBody>
          <a:bodyPr>
            <a:normAutofit fontScale="90000"/>
          </a:bodyPr>
          <a:lstStyle/>
          <a:p>
            <a:pPr algn="r"/>
            <a:r>
              <a:rPr lang="ar-EG" dirty="0"/>
              <a:t>المرحلة الثانية :  وهي مرحلة التعليم الأولي أي المرحلة الابتدائية</a:t>
            </a:r>
          </a:p>
        </p:txBody>
      </p:sp>
      <p:sp>
        <p:nvSpPr>
          <p:cNvPr id="3" name="Content Placeholder 2">
            <a:extLst>
              <a:ext uri="{FF2B5EF4-FFF2-40B4-BE49-F238E27FC236}">
                <a16:creationId xmlns:a16="http://schemas.microsoft.com/office/drawing/2014/main" id="{5F60CA8F-59CE-4300-81C4-C50294C781DB}"/>
              </a:ext>
            </a:extLst>
          </p:cNvPr>
          <p:cNvSpPr>
            <a:spLocks noGrp="1"/>
          </p:cNvSpPr>
          <p:nvPr>
            <p:ph idx="1"/>
          </p:nvPr>
        </p:nvSpPr>
        <p:spPr/>
        <p:txBody>
          <a:bodyPr>
            <a:normAutofit fontScale="92500" lnSpcReduction="10000"/>
          </a:bodyPr>
          <a:lstStyle/>
          <a:p>
            <a:r>
              <a:rPr lang="ar-EG" sz="2400" dirty="0">
                <a:solidFill>
                  <a:schemeClr val="tx1"/>
                </a:solidFill>
                <a:latin typeface="+mj-lt"/>
                <a:ea typeface="+mj-ea"/>
                <a:cs typeface="+mj-cs"/>
              </a:rPr>
              <a:t>تعتبر هذه المرحلة بداية التعليم المجاني والإلزامي ، وتضم الأفراد من سن 6 – 12 سنة ، وفي بعض الولايات تكون مدة الدراسة بهذه المرحلة من 6 – 14 سنة ، معنى ذلك أن المرحلة الابتدائية في السلم التعليمي الأمريكي تختلف مدارسها من ولاية إلى أخرى ، على حسب ظروف كل ولاية وإمكاناتها . </a:t>
            </a:r>
            <a:endParaRPr lang="en-US" sz="2400" dirty="0">
              <a:solidFill>
                <a:schemeClr val="tx1"/>
              </a:solidFill>
              <a:latin typeface="+mj-lt"/>
              <a:ea typeface="+mj-ea"/>
              <a:cs typeface="+mj-cs"/>
            </a:endParaRPr>
          </a:p>
          <a:p>
            <a:pPr lvl="1"/>
            <a:r>
              <a:rPr lang="ar-EG" sz="2400" dirty="0">
                <a:solidFill>
                  <a:schemeClr val="tx1"/>
                </a:solidFill>
                <a:latin typeface="+mj-lt"/>
                <a:ea typeface="+mj-ea"/>
                <a:cs typeface="+mj-cs"/>
              </a:rPr>
              <a:t>وتهدف المرحلة الابتدائية في السلم التعليمي الأمريكي إلى : </a:t>
            </a:r>
            <a:endParaRPr lang="en-US" sz="2400" dirty="0">
              <a:solidFill>
                <a:schemeClr val="tx1"/>
              </a:solidFill>
              <a:latin typeface="+mj-lt"/>
              <a:ea typeface="+mj-ea"/>
              <a:cs typeface="+mj-cs"/>
            </a:endParaRPr>
          </a:p>
          <a:p>
            <a:pPr lvl="0"/>
            <a:r>
              <a:rPr lang="ar-EG" sz="2400" dirty="0">
                <a:solidFill>
                  <a:schemeClr val="tx1"/>
                </a:solidFill>
                <a:latin typeface="+mj-lt"/>
                <a:ea typeface="+mj-ea"/>
                <a:cs typeface="+mj-cs"/>
              </a:rPr>
              <a:t>تثقيف عقول التلاميذ بالمعلومات والمهارات الأساسية . </a:t>
            </a:r>
            <a:endParaRPr lang="en-US" sz="2400" dirty="0">
              <a:solidFill>
                <a:schemeClr val="tx1"/>
              </a:solidFill>
              <a:latin typeface="+mj-lt"/>
              <a:ea typeface="+mj-ea"/>
              <a:cs typeface="+mj-cs"/>
            </a:endParaRPr>
          </a:p>
          <a:p>
            <a:pPr lvl="0"/>
            <a:r>
              <a:rPr lang="ar-EG" sz="2400" dirty="0">
                <a:solidFill>
                  <a:schemeClr val="tx1"/>
                </a:solidFill>
                <a:latin typeface="+mj-lt"/>
                <a:ea typeface="+mj-ea"/>
                <a:cs typeface="+mj-cs"/>
              </a:rPr>
              <a:t>تنمية الوعي القومي لدى التلاميذ . </a:t>
            </a:r>
            <a:endParaRPr lang="en-US" sz="2400" dirty="0">
              <a:solidFill>
                <a:schemeClr val="tx1"/>
              </a:solidFill>
              <a:latin typeface="+mj-lt"/>
              <a:ea typeface="+mj-ea"/>
              <a:cs typeface="+mj-cs"/>
            </a:endParaRPr>
          </a:p>
          <a:p>
            <a:r>
              <a:rPr lang="ar-EG" sz="2400" dirty="0">
                <a:solidFill>
                  <a:schemeClr val="tx1"/>
                </a:solidFill>
                <a:latin typeface="+mj-lt"/>
                <a:ea typeface="+mj-ea"/>
                <a:cs typeface="+mj-cs"/>
              </a:rPr>
              <a:t>الاهتمام بصحة التلاميذ ، مع التركيز على استكمال نضجهم سواء من الجانب الجسمي أو الجانب العقلي أو الجانب الاجتماعي </a:t>
            </a:r>
          </a:p>
        </p:txBody>
      </p:sp>
    </p:spTree>
    <p:extLst>
      <p:ext uri="{BB962C8B-B14F-4D97-AF65-F5344CB8AC3E}">
        <p14:creationId xmlns:p14="http://schemas.microsoft.com/office/powerpoint/2010/main" val="314646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D6CA3-9D1E-4CDE-8EE6-D3B4920FCC6D}"/>
              </a:ext>
            </a:extLst>
          </p:cNvPr>
          <p:cNvSpPr>
            <a:spLocks noGrp="1"/>
          </p:cNvSpPr>
          <p:nvPr>
            <p:ph type="title"/>
          </p:nvPr>
        </p:nvSpPr>
        <p:spPr>
          <a:xfrm>
            <a:off x="1154954" y="393895"/>
            <a:ext cx="9297341" cy="1772530"/>
          </a:xfrm>
        </p:spPr>
        <p:txBody>
          <a:bodyPr/>
          <a:lstStyle/>
          <a:p>
            <a:pPr algn="r"/>
            <a:r>
              <a:rPr lang="ar-EG" dirty="0"/>
              <a:t>المرحلة الثالثة : المرحلة الثانوية وتضم : </a:t>
            </a:r>
            <a:br>
              <a:rPr lang="en-US" sz="2000" dirty="0"/>
            </a:br>
            <a:endParaRPr lang="ar-EG" dirty="0"/>
          </a:p>
        </p:txBody>
      </p:sp>
      <p:sp>
        <p:nvSpPr>
          <p:cNvPr id="3" name="Content Placeholder 2">
            <a:extLst>
              <a:ext uri="{FF2B5EF4-FFF2-40B4-BE49-F238E27FC236}">
                <a16:creationId xmlns:a16="http://schemas.microsoft.com/office/drawing/2014/main" id="{DEC9065D-921F-49A7-B3A6-1F547C6A7F57}"/>
              </a:ext>
            </a:extLst>
          </p:cNvPr>
          <p:cNvSpPr>
            <a:spLocks noGrp="1"/>
          </p:cNvSpPr>
          <p:nvPr>
            <p:ph idx="1"/>
          </p:nvPr>
        </p:nvSpPr>
        <p:spPr>
          <a:xfrm>
            <a:off x="0" y="2603500"/>
            <a:ext cx="12084148" cy="4254500"/>
          </a:xfrm>
        </p:spPr>
        <p:txBody>
          <a:bodyPr>
            <a:normAutofit/>
          </a:bodyPr>
          <a:lstStyle/>
          <a:p>
            <a:r>
              <a:rPr lang="ar-EG" sz="2200" dirty="0">
                <a:solidFill>
                  <a:schemeClr val="tx1"/>
                </a:solidFill>
                <a:latin typeface="+mj-lt"/>
                <a:ea typeface="+mj-ea"/>
                <a:cs typeface="+mj-cs"/>
              </a:rPr>
              <a:t>أ- المرحلة الثانوية الدنيا :</a:t>
            </a:r>
            <a:endParaRPr lang="en-US" sz="2200" dirty="0">
              <a:solidFill>
                <a:schemeClr val="tx1"/>
              </a:solidFill>
              <a:latin typeface="+mj-lt"/>
              <a:ea typeface="+mj-ea"/>
              <a:cs typeface="+mj-cs"/>
            </a:endParaRPr>
          </a:p>
          <a:p>
            <a:r>
              <a:rPr lang="ar-EG" sz="2200" dirty="0">
                <a:solidFill>
                  <a:schemeClr val="tx1"/>
                </a:solidFill>
                <a:latin typeface="+mj-lt"/>
                <a:ea typeface="+mj-ea"/>
                <a:cs typeface="+mj-cs"/>
              </a:rPr>
              <a:t> ويتعلم فيها الطالب من سن 12 – 15 سنة ،  وتهدف هذه المرحلة إلى مساعدة الطالب على الانتقال التدريجي من مرحلة الطفولة إلى مرحلة المراهقة ،  بالإضافة إلى تحقيق الوصل بين المدرسة الأولية والتي تركز على الطفل وبين المدرسة الثانوية والتي تركز على المادة الدراسية . </a:t>
            </a:r>
            <a:endParaRPr lang="en-US" sz="2200" dirty="0">
              <a:solidFill>
                <a:schemeClr val="tx1"/>
              </a:solidFill>
              <a:latin typeface="+mj-lt"/>
              <a:ea typeface="+mj-ea"/>
              <a:cs typeface="+mj-cs"/>
            </a:endParaRPr>
          </a:p>
          <a:p>
            <a:r>
              <a:rPr lang="ar-EG" sz="2200" dirty="0">
                <a:solidFill>
                  <a:schemeClr val="tx1"/>
                </a:solidFill>
                <a:latin typeface="+mj-lt"/>
                <a:ea typeface="+mj-ea"/>
                <a:cs typeface="+mj-cs"/>
              </a:rPr>
              <a:t>ب- المرحلة الثانوية العليا :</a:t>
            </a:r>
            <a:endParaRPr lang="en-US" sz="2200" dirty="0">
              <a:solidFill>
                <a:schemeClr val="tx1"/>
              </a:solidFill>
              <a:latin typeface="+mj-lt"/>
              <a:ea typeface="+mj-ea"/>
              <a:cs typeface="+mj-cs"/>
            </a:endParaRPr>
          </a:p>
          <a:p>
            <a:r>
              <a:rPr lang="ar-EG" sz="2200" dirty="0">
                <a:solidFill>
                  <a:schemeClr val="tx1"/>
                </a:solidFill>
                <a:latin typeface="+mj-lt"/>
                <a:ea typeface="+mj-ea"/>
                <a:cs typeface="+mj-cs"/>
              </a:rPr>
              <a:t> وهي تتمم الثانوية الدنيا ومدة الدراسة بها 3 سنوات تبدأ من سن 15 إلى سن 18 سنة، وتعتبر نهاية فترة التعليم الإلزامي وتهدف هذه المرحلة إلى مواجهة احتياجات الطلاب في سن المدرسة الثانوية من خلال تقديم مقررات دراسية متوازنة للإعداد للجامعة، هذا بالإضافة إلى كون هذه المرحلة تسهم في صقل وصهر الطلاب من مختلف الأجواء الثقافية والاجتماعية في بوتقة واحدة , ويطلق على المرحلة الثانوية الدنيا والتي مدة الدراسة بها 3 سنوات (12 :15سنة)، والمرحلة الثانوية العليا والتي مدة الدراسة بها 3 سنوات (15 : 18 سنة)، اسم المرحلة الثانوية الممتدة عمودياً . </a:t>
            </a:r>
            <a:endParaRPr lang="en-US" sz="2200" dirty="0">
              <a:solidFill>
                <a:schemeClr val="tx1"/>
              </a:solidFill>
              <a:latin typeface="+mj-lt"/>
              <a:ea typeface="+mj-ea"/>
              <a:cs typeface="+mj-cs"/>
            </a:endParaRPr>
          </a:p>
        </p:txBody>
      </p:sp>
    </p:spTree>
    <p:extLst>
      <p:ext uri="{BB962C8B-B14F-4D97-AF65-F5344CB8AC3E}">
        <p14:creationId xmlns:p14="http://schemas.microsoft.com/office/powerpoint/2010/main" val="211483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3D19A-4CFF-4DF2-9220-106A1D5B9D71}"/>
              </a:ext>
            </a:extLst>
          </p:cNvPr>
          <p:cNvSpPr>
            <a:spLocks noGrp="1"/>
          </p:cNvSpPr>
          <p:nvPr>
            <p:ph type="title"/>
          </p:nvPr>
        </p:nvSpPr>
        <p:spPr/>
        <p:txBody>
          <a:bodyPr/>
          <a:lstStyle/>
          <a:p>
            <a:pPr algn="r"/>
            <a:r>
              <a:rPr lang="ar-EG" dirty="0"/>
              <a:t>المرحلتان الرابعة والخامسة:</a:t>
            </a:r>
          </a:p>
        </p:txBody>
      </p:sp>
      <p:sp>
        <p:nvSpPr>
          <p:cNvPr id="3" name="Content Placeholder 2">
            <a:extLst>
              <a:ext uri="{FF2B5EF4-FFF2-40B4-BE49-F238E27FC236}">
                <a16:creationId xmlns:a16="http://schemas.microsoft.com/office/drawing/2014/main" id="{5A9AA17F-2FA6-489C-AE39-B7D2B0796BDB}"/>
              </a:ext>
            </a:extLst>
          </p:cNvPr>
          <p:cNvSpPr>
            <a:spLocks noGrp="1"/>
          </p:cNvSpPr>
          <p:nvPr>
            <p:ph idx="1"/>
          </p:nvPr>
        </p:nvSpPr>
        <p:spPr/>
        <p:txBody>
          <a:bodyPr/>
          <a:lstStyle/>
          <a:p>
            <a:r>
              <a:rPr lang="ar-EG" sz="2200" dirty="0">
                <a:solidFill>
                  <a:schemeClr val="tx1"/>
                </a:solidFill>
                <a:latin typeface="+mj-lt"/>
                <a:ea typeface="+mj-ea"/>
                <a:cs typeface="+mj-cs"/>
              </a:rPr>
              <a:t>المرحلة الرابعة : المرحلة الجامعية ويلتحق بها الطالب بعد حصوله على المرحلة الثانوية العليا وتبدأ من سن 18 : 22 سنة . </a:t>
            </a:r>
            <a:endParaRPr lang="en-US" sz="2200" dirty="0">
              <a:solidFill>
                <a:schemeClr val="tx1"/>
              </a:solidFill>
              <a:latin typeface="+mj-lt"/>
              <a:ea typeface="+mj-ea"/>
              <a:cs typeface="+mj-cs"/>
            </a:endParaRPr>
          </a:p>
          <a:p>
            <a:r>
              <a:rPr lang="ar-EG" sz="2200" dirty="0">
                <a:solidFill>
                  <a:schemeClr val="tx1"/>
                </a:solidFill>
                <a:latin typeface="+mj-lt"/>
                <a:ea typeface="+mj-ea"/>
                <a:cs typeface="+mj-cs"/>
              </a:rPr>
              <a:t>المرحلة الخامسة : مرحلة الدراسات العليا ، ويلتحق بها الطالب بعد الانتهاء من دراسة المرحلة</a:t>
            </a:r>
            <a:r>
              <a:rPr lang="ar-EG" dirty="0"/>
              <a:t>.</a:t>
            </a:r>
          </a:p>
          <a:p>
            <a:endParaRPr lang="ar-EG" dirty="0"/>
          </a:p>
        </p:txBody>
      </p:sp>
    </p:spTree>
    <p:extLst>
      <p:ext uri="{BB962C8B-B14F-4D97-AF65-F5344CB8AC3E}">
        <p14:creationId xmlns:p14="http://schemas.microsoft.com/office/powerpoint/2010/main" val="322260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A6DA-7E49-4F95-88F8-497D91C05455}"/>
              </a:ext>
            </a:extLst>
          </p:cNvPr>
          <p:cNvSpPr>
            <a:spLocks noGrp="1"/>
          </p:cNvSpPr>
          <p:nvPr>
            <p:ph type="title"/>
          </p:nvPr>
        </p:nvSpPr>
        <p:spPr>
          <a:xfrm>
            <a:off x="1154954" y="590843"/>
            <a:ext cx="9395815" cy="1089789"/>
          </a:xfrm>
        </p:spPr>
        <p:txBody>
          <a:bodyPr>
            <a:normAutofit fontScale="90000"/>
          </a:bodyPr>
          <a:lstStyle/>
          <a:p>
            <a:pPr algn="r"/>
            <a:r>
              <a:rPr lang="ar-EG" dirty="0"/>
              <a:t>مبادئ السلم التعليمي في أمريكا : </a:t>
            </a:r>
            <a:br>
              <a:rPr lang="en-US" dirty="0"/>
            </a:br>
            <a:endParaRPr lang="ar-EG" dirty="0"/>
          </a:p>
        </p:txBody>
      </p:sp>
      <p:sp>
        <p:nvSpPr>
          <p:cNvPr id="3" name="Content Placeholder 2">
            <a:extLst>
              <a:ext uri="{FF2B5EF4-FFF2-40B4-BE49-F238E27FC236}">
                <a16:creationId xmlns:a16="http://schemas.microsoft.com/office/drawing/2014/main" id="{7BFD331D-6AC3-4954-95F4-8C5B4C9E65F4}"/>
              </a:ext>
            </a:extLst>
          </p:cNvPr>
          <p:cNvSpPr>
            <a:spLocks noGrp="1"/>
          </p:cNvSpPr>
          <p:nvPr>
            <p:ph idx="1"/>
          </p:nvPr>
        </p:nvSpPr>
        <p:spPr>
          <a:xfrm>
            <a:off x="0" y="2293034"/>
            <a:ext cx="12192000" cy="4564966"/>
          </a:xfrm>
        </p:spPr>
        <p:txBody>
          <a:bodyPr/>
          <a:lstStyle/>
          <a:p>
            <a:pPr lvl="1"/>
            <a:r>
              <a:rPr lang="ar-EG" sz="2200" dirty="0">
                <a:solidFill>
                  <a:schemeClr val="tx1"/>
                </a:solidFill>
                <a:latin typeface="+mj-lt"/>
                <a:ea typeface="+mj-ea"/>
                <a:cs typeface="+mj-cs"/>
              </a:rPr>
              <a:t>ينطلق السلم التعليمي في أمريكا من عدة مبادئ أهمها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الإيمان بالفرد مع توفير الحرية الاقتصادية والسياسية له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التأكيد على الفردية وإقامة الحياة على الصراع والتنافس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التأكيد على مبدأ ديمقراطية التعليم بمعنى تحقيق تكافؤ الفرص التعليمية بحيث يصل الفرد في تعليمه إلى أقصى درجة ممكنة تؤهله لها قدراته واستعداداته.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التأكيد على مبدأ حرية الممارسات التعليمية بمعنى حرية المتعلم في اختيار ما يتناسب مع قدراته وميوله من مدارس ومناهج وبرامج ، وكذلك حرية المعلم في ممارسة النواحي الأكاديمية بشكل يساعد على نموه الشخصي والمهني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التأكيد على مبدأ المرونة في الإشراف على التعليم والمشاركة الشعبية في إدارته . </a:t>
            </a:r>
            <a:endParaRPr lang="en-US" sz="2200" dirty="0">
              <a:solidFill>
                <a:schemeClr val="tx1"/>
              </a:solidFill>
              <a:latin typeface="+mj-lt"/>
              <a:ea typeface="+mj-ea"/>
              <a:cs typeface="+mj-cs"/>
            </a:endParaRPr>
          </a:p>
          <a:p>
            <a:endParaRPr lang="ar-EG" dirty="0"/>
          </a:p>
        </p:txBody>
      </p:sp>
    </p:spTree>
    <p:extLst>
      <p:ext uri="{BB962C8B-B14F-4D97-AF65-F5344CB8AC3E}">
        <p14:creationId xmlns:p14="http://schemas.microsoft.com/office/powerpoint/2010/main" val="340411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E3C7D-F746-4A2B-ADA4-33E6AC6B9367}"/>
              </a:ext>
            </a:extLst>
          </p:cNvPr>
          <p:cNvSpPr>
            <a:spLocks noGrp="1"/>
          </p:cNvSpPr>
          <p:nvPr>
            <p:ph type="title"/>
          </p:nvPr>
        </p:nvSpPr>
        <p:spPr>
          <a:xfrm>
            <a:off x="1154954" y="520505"/>
            <a:ext cx="9522424" cy="1160127"/>
          </a:xfrm>
        </p:spPr>
        <p:txBody>
          <a:bodyPr>
            <a:normAutofit fontScale="90000"/>
          </a:bodyPr>
          <a:lstStyle/>
          <a:p>
            <a:pPr algn="r"/>
            <a:r>
              <a:rPr lang="ar-EG" dirty="0"/>
              <a:t>مزايا وسلبيات السلم التعليمي في أمريكا :</a:t>
            </a:r>
            <a:br>
              <a:rPr lang="en-US" sz="3200" dirty="0"/>
            </a:br>
            <a:endParaRPr lang="ar-EG" dirty="0"/>
          </a:p>
        </p:txBody>
      </p:sp>
      <p:sp>
        <p:nvSpPr>
          <p:cNvPr id="3" name="Content Placeholder 2">
            <a:extLst>
              <a:ext uri="{FF2B5EF4-FFF2-40B4-BE49-F238E27FC236}">
                <a16:creationId xmlns:a16="http://schemas.microsoft.com/office/drawing/2014/main" id="{B455AE0D-9519-471E-9EB9-779F7DA2E5AC}"/>
              </a:ext>
            </a:extLst>
          </p:cNvPr>
          <p:cNvSpPr>
            <a:spLocks noGrp="1"/>
          </p:cNvSpPr>
          <p:nvPr>
            <p:ph idx="1"/>
          </p:nvPr>
        </p:nvSpPr>
        <p:spPr>
          <a:xfrm>
            <a:off x="1" y="2278966"/>
            <a:ext cx="12192000" cy="4579033"/>
          </a:xfrm>
        </p:spPr>
        <p:txBody>
          <a:bodyPr>
            <a:normAutofit fontScale="92500" lnSpcReduction="10000"/>
          </a:bodyPr>
          <a:lstStyle/>
          <a:p>
            <a:pPr marL="457200" lvl="1" indent="0">
              <a:buNone/>
            </a:pPr>
            <a:r>
              <a:rPr lang="ar-EG" dirty="0"/>
              <a:t> </a:t>
            </a:r>
            <a:r>
              <a:rPr lang="ar-EG" sz="2200" dirty="0">
                <a:solidFill>
                  <a:schemeClr val="tx1"/>
                </a:solidFill>
                <a:latin typeface="+mj-lt"/>
                <a:ea typeface="+mj-ea"/>
                <a:cs typeface="+mj-cs"/>
              </a:rPr>
              <a:t>للسلم التعليمي في أمريكا  مجموعة من المزايل تتمثل في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وجود دور الحضانة ورياض الأطفال داخل السلم التعليمي كمرحلة أساسية فيه.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طول فترة الإلزام ( من سن 6 : 18 سنة) أي حتى نهاية المرحلة الثانوية العليا ، وذلك لضمان محو أمية الطالب نهائياً . </a:t>
            </a:r>
            <a:endParaRPr lang="en-US" sz="2200" dirty="0">
              <a:solidFill>
                <a:schemeClr val="tx1"/>
              </a:solidFill>
              <a:latin typeface="+mj-lt"/>
              <a:ea typeface="+mj-ea"/>
              <a:cs typeface="+mj-cs"/>
            </a:endParaRPr>
          </a:p>
          <a:p>
            <a:r>
              <a:rPr lang="ar-EG" sz="2200" dirty="0">
                <a:solidFill>
                  <a:schemeClr val="tx1"/>
                </a:solidFill>
                <a:latin typeface="+mj-lt"/>
                <a:ea typeface="+mj-ea"/>
                <a:cs typeface="+mj-cs"/>
              </a:rPr>
              <a:t>ارتباط مفردات المقررات الدراسية بقضايا البيئة المحلية ومشاكل المجتمع . </a:t>
            </a:r>
          </a:p>
          <a:p>
            <a:pPr lvl="1"/>
            <a:r>
              <a:rPr lang="ar-EG" sz="2200" dirty="0">
                <a:solidFill>
                  <a:srgbClr val="FF0000"/>
                </a:solidFill>
                <a:latin typeface="+mj-lt"/>
                <a:ea typeface="+mj-ea"/>
                <a:cs typeface="+mj-cs"/>
              </a:rPr>
              <a:t>كما أن له بعض السلبيات والتى تتمثل في : </a:t>
            </a:r>
            <a:endParaRPr lang="en-US" sz="2200" dirty="0">
              <a:solidFill>
                <a:srgbClr val="FF0000"/>
              </a:solidFill>
              <a:latin typeface="+mj-lt"/>
              <a:ea typeface="+mj-ea"/>
              <a:cs typeface="+mj-cs"/>
            </a:endParaRPr>
          </a:p>
          <a:p>
            <a:pPr lvl="0"/>
            <a:r>
              <a:rPr lang="ar-EG" sz="2200" dirty="0">
                <a:solidFill>
                  <a:schemeClr val="tx1"/>
                </a:solidFill>
                <a:latin typeface="+mj-lt"/>
                <a:ea typeface="+mj-ea"/>
                <a:cs typeface="+mj-cs"/>
              </a:rPr>
              <a:t>وجود ازدواجية في مدارس المرحلة الأولى "أي المرحلة الابتدائية"، حيث توجد مدارس تحتضن الطفل من سن (6 : 12 سنة)، ومدارس أخرى في ولايات أخرى تحتضن الطفل من سن (6 : 14 سنة)، وهذا يدل على غياب التوحد بين مدارس المرحلة الابتدائية بالسلم التعليمي الأمريكي.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وجود ازدواجية في مسمى المرحلة الثانوية، حيث توجد ثانوية دنيا (من 12: 15 سنة) ، وثانوية عليا (15: 18 سنة).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تخلو مدارس المرحلة الابتدائية وغيرها من مدارس بقية المراحل من تدريس التربية الدينية، حيث أن تعليم الدين ليس من وظيفة أو مسئولية المدرسة، وإنما من مسئولية الأسرة والهيئات الدينية . </a:t>
            </a:r>
            <a:endParaRPr lang="en-US" sz="2200" dirty="0">
              <a:solidFill>
                <a:schemeClr val="tx1"/>
              </a:solidFill>
              <a:latin typeface="+mj-lt"/>
              <a:ea typeface="+mj-ea"/>
              <a:cs typeface="+mj-cs"/>
            </a:endParaRPr>
          </a:p>
          <a:p>
            <a:endParaRPr lang="ar-EG" sz="2200" dirty="0">
              <a:solidFill>
                <a:schemeClr val="tx1"/>
              </a:solidFill>
              <a:latin typeface="+mj-lt"/>
              <a:ea typeface="+mj-ea"/>
              <a:cs typeface="+mj-cs"/>
            </a:endParaRPr>
          </a:p>
        </p:txBody>
      </p:sp>
    </p:spTree>
    <p:extLst>
      <p:ext uri="{BB962C8B-B14F-4D97-AF65-F5344CB8AC3E}">
        <p14:creationId xmlns:p14="http://schemas.microsoft.com/office/powerpoint/2010/main" val="298909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7431F-528C-4820-A455-C1580B67340F}"/>
              </a:ext>
            </a:extLst>
          </p:cNvPr>
          <p:cNvSpPr>
            <a:spLocks noGrp="1"/>
          </p:cNvSpPr>
          <p:nvPr>
            <p:ph type="title"/>
          </p:nvPr>
        </p:nvSpPr>
        <p:spPr>
          <a:xfrm>
            <a:off x="1154954" y="633046"/>
            <a:ext cx="9311409" cy="1047586"/>
          </a:xfrm>
        </p:spPr>
        <p:txBody>
          <a:bodyPr>
            <a:normAutofit fontScale="90000"/>
          </a:bodyPr>
          <a:lstStyle/>
          <a:p>
            <a:pPr algn="r"/>
            <a:r>
              <a:rPr lang="ar-EG" dirty="0"/>
              <a:t>إدارة التعليم في أمريكا :</a:t>
            </a:r>
            <a:br>
              <a:rPr lang="en-US" dirty="0"/>
            </a:br>
            <a:endParaRPr lang="ar-EG" dirty="0"/>
          </a:p>
        </p:txBody>
      </p:sp>
      <p:sp>
        <p:nvSpPr>
          <p:cNvPr id="3" name="Content Placeholder 2">
            <a:extLst>
              <a:ext uri="{FF2B5EF4-FFF2-40B4-BE49-F238E27FC236}">
                <a16:creationId xmlns:a16="http://schemas.microsoft.com/office/drawing/2014/main" id="{F0405719-6F3D-4449-8A40-BB4809F36300}"/>
              </a:ext>
            </a:extLst>
          </p:cNvPr>
          <p:cNvSpPr>
            <a:spLocks noGrp="1"/>
          </p:cNvSpPr>
          <p:nvPr>
            <p:ph idx="1"/>
          </p:nvPr>
        </p:nvSpPr>
        <p:spPr>
          <a:xfrm>
            <a:off x="0" y="2293034"/>
            <a:ext cx="12192000" cy="4839286"/>
          </a:xfrm>
        </p:spPr>
        <p:txBody>
          <a:bodyPr>
            <a:normAutofit fontScale="92500" lnSpcReduction="10000"/>
          </a:bodyPr>
          <a:lstStyle/>
          <a:p>
            <a:pPr algn="r"/>
            <a:r>
              <a:rPr lang="ar-EG" sz="2200" dirty="0">
                <a:solidFill>
                  <a:schemeClr val="tx1"/>
                </a:solidFill>
                <a:latin typeface="+mj-lt"/>
                <a:ea typeface="+mj-ea"/>
                <a:cs typeface="+mj-cs"/>
              </a:rPr>
              <a:t>تضطلع بأعباء إدارة التعليم فى أمريكا ثلاث جهات أساسية وهي : </a:t>
            </a:r>
            <a:endParaRPr lang="en-US" sz="2200" dirty="0">
              <a:solidFill>
                <a:schemeClr val="tx1"/>
              </a:solidFill>
              <a:latin typeface="+mj-lt"/>
              <a:ea typeface="+mj-ea"/>
              <a:cs typeface="+mj-cs"/>
            </a:endParaRPr>
          </a:p>
          <a:p>
            <a:pPr algn="r"/>
            <a:r>
              <a:rPr lang="ar-EG" sz="2200" dirty="0">
                <a:solidFill>
                  <a:schemeClr val="tx1"/>
                </a:solidFill>
                <a:latin typeface="+mj-lt"/>
                <a:ea typeface="+mj-ea"/>
                <a:cs typeface="+mj-cs"/>
              </a:rPr>
              <a:t>1) الحكومة الفيدرالية : وتمثلها الوزارة ويرأسها وزير وتقوم بتشجيع نشر التعليم في كل أرجاء الولايات ،  وتدعم التغيير الذي من شأنه أن يضيف تحسيناً ملحوظاً في النظام التعليمي . </a:t>
            </a:r>
            <a:endParaRPr lang="en-US" sz="2200" dirty="0">
              <a:solidFill>
                <a:schemeClr val="tx1"/>
              </a:solidFill>
              <a:latin typeface="+mj-lt"/>
              <a:ea typeface="+mj-ea"/>
              <a:cs typeface="+mj-cs"/>
            </a:endParaRPr>
          </a:p>
          <a:p>
            <a:pPr algn="r"/>
            <a:r>
              <a:rPr lang="ar-EG" sz="2200" dirty="0">
                <a:solidFill>
                  <a:schemeClr val="tx1"/>
                </a:solidFill>
                <a:latin typeface="+mj-lt"/>
                <a:ea typeface="+mj-ea"/>
                <a:cs typeface="+mj-cs"/>
              </a:rPr>
              <a:t>2) حكومــة الولايــة: حيث تحتوي كل ولاية على مجلس يشرف على تنفيذ التعليم على أرض الواقع . </a:t>
            </a:r>
            <a:endParaRPr lang="en-US" sz="2200" dirty="0">
              <a:solidFill>
                <a:schemeClr val="tx1"/>
              </a:solidFill>
              <a:latin typeface="+mj-lt"/>
              <a:ea typeface="+mj-ea"/>
              <a:cs typeface="+mj-cs"/>
            </a:endParaRPr>
          </a:p>
          <a:p>
            <a:pPr algn="r"/>
            <a:r>
              <a:rPr lang="ar-EG" sz="2200" dirty="0">
                <a:solidFill>
                  <a:schemeClr val="tx1"/>
                </a:solidFill>
                <a:latin typeface="+mj-lt"/>
                <a:ea typeface="+mj-ea"/>
                <a:cs typeface="+mj-cs"/>
              </a:rPr>
              <a:t>3) الحكومة المحلية: حيث تنقسم كل ولاية إلى مجموعة من القرى والمدن والمقاطعات، ويوجد بكل منها مجلس التعليم المحلي والذي يقوم بالإشراف الكامل على كل أمور التعليم بالولاية، ويرأس هذا المجلس مدير محلي للتعليم، يقوم بوضع الترتيبات اللازمة لبداية الدراسة، وتحديد المقررات الدراسية، وتقديم خدمات للطلاب مثل الرعاية الصحية أو الانتقال. </a:t>
            </a:r>
            <a:endParaRPr lang="en-US" sz="2200" dirty="0">
              <a:solidFill>
                <a:schemeClr val="tx1"/>
              </a:solidFill>
              <a:latin typeface="+mj-lt"/>
              <a:ea typeface="+mj-ea"/>
              <a:cs typeface="+mj-cs"/>
            </a:endParaRPr>
          </a:p>
          <a:p>
            <a:pPr algn="r"/>
            <a:r>
              <a:rPr lang="ar-EG" sz="2200" dirty="0">
                <a:solidFill>
                  <a:schemeClr val="tx1"/>
                </a:solidFill>
                <a:latin typeface="+mj-lt"/>
                <a:ea typeface="+mj-ea"/>
                <a:cs typeface="+mj-cs"/>
              </a:rPr>
              <a:t>مع العلم أن السلطة المحلية التي تدير المدارس وحكومة الولاية هي المسئولة عن وضع النظام التعليمي وتجهيزه بالمعدات اللازمة، وتعيين المعلمين، وتنظيم قبول التلاميذ، وتوفير الرعاية الصحية، وتوفير التغذية، وتوفير وسائل الانتقال، والإنفاق على التعليم .</a:t>
            </a:r>
          </a:p>
          <a:p>
            <a:pPr algn="r"/>
            <a:r>
              <a:rPr lang="ar-EG" sz="2200" dirty="0">
                <a:solidFill>
                  <a:schemeClr val="tx1"/>
                </a:solidFill>
                <a:latin typeface="+mj-lt"/>
                <a:ea typeface="+mj-ea"/>
                <a:cs typeface="+mj-cs"/>
              </a:rPr>
              <a:t>كما أن  لكل منطقة في الولايات المتحدة الأمريكية مجلس للتعليم سواء على مستوى الولاية أو المنطقة يتولى توجيه العمل في المدارس والإشراف عليها، كما أن إدارة المدرسة والتي يرأسها مدير تعتبر بمثابة مسرح العمليات على المستوى التنفيذي، والأكثر احتكاكاً بالطلاب وأولياء الأمور.</a:t>
            </a:r>
            <a:endParaRPr lang="ar-EG" dirty="0"/>
          </a:p>
        </p:txBody>
      </p:sp>
    </p:spTree>
    <p:extLst>
      <p:ext uri="{BB962C8B-B14F-4D97-AF65-F5344CB8AC3E}">
        <p14:creationId xmlns:p14="http://schemas.microsoft.com/office/powerpoint/2010/main" val="207265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DA155-FFDE-4CD0-A6B3-0F251B7A13AA}"/>
              </a:ext>
            </a:extLst>
          </p:cNvPr>
          <p:cNvSpPr>
            <a:spLocks noGrp="1"/>
          </p:cNvSpPr>
          <p:nvPr>
            <p:ph type="title"/>
          </p:nvPr>
        </p:nvSpPr>
        <p:spPr/>
        <p:txBody>
          <a:bodyPr/>
          <a:lstStyle/>
          <a:p>
            <a:pPr algn="r"/>
            <a:r>
              <a:rPr lang="ar-EG" dirty="0"/>
              <a:t>تمويل التعليم في أمريكا:</a:t>
            </a:r>
          </a:p>
        </p:txBody>
      </p:sp>
      <p:sp>
        <p:nvSpPr>
          <p:cNvPr id="3" name="Content Placeholder 2">
            <a:extLst>
              <a:ext uri="{FF2B5EF4-FFF2-40B4-BE49-F238E27FC236}">
                <a16:creationId xmlns:a16="http://schemas.microsoft.com/office/drawing/2014/main" id="{AD391300-D21E-4F08-B026-62D8466BEDD3}"/>
              </a:ext>
            </a:extLst>
          </p:cNvPr>
          <p:cNvSpPr>
            <a:spLocks noGrp="1"/>
          </p:cNvSpPr>
          <p:nvPr>
            <p:ph idx="1"/>
          </p:nvPr>
        </p:nvSpPr>
        <p:spPr>
          <a:xfrm>
            <a:off x="1154954" y="2603499"/>
            <a:ext cx="8825659" cy="4134925"/>
          </a:xfrm>
        </p:spPr>
        <p:txBody>
          <a:bodyPr>
            <a:normAutofit lnSpcReduction="10000"/>
          </a:bodyPr>
          <a:lstStyle/>
          <a:p>
            <a:r>
              <a:rPr lang="ar-EG" sz="2200" dirty="0">
                <a:solidFill>
                  <a:schemeClr val="tx1"/>
                </a:solidFill>
                <a:latin typeface="+mj-lt"/>
                <a:ea typeface="+mj-ea"/>
                <a:cs typeface="+mj-cs"/>
              </a:rPr>
              <a:t>يمول التعليم في أمريكا من عدة مصادر هى : </a:t>
            </a:r>
            <a:endParaRPr lang="en-US" sz="2200" dirty="0">
              <a:solidFill>
                <a:schemeClr val="tx1"/>
              </a:solidFill>
              <a:latin typeface="+mj-lt"/>
              <a:ea typeface="+mj-ea"/>
              <a:cs typeface="+mj-cs"/>
            </a:endParaRPr>
          </a:p>
          <a:p>
            <a:r>
              <a:rPr lang="ar-EG" sz="2200" dirty="0">
                <a:solidFill>
                  <a:schemeClr val="tx1"/>
                </a:solidFill>
                <a:latin typeface="+mj-lt"/>
                <a:ea typeface="+mj-ea"/>
                <a:cs typeface="+mj-cs"/>
              </a:rPr>
              <a:t>- الحكومات المحلية. </a:t>
            </a:r>
          </a:p>
          <a:p>
            <a:r>
              <a:rPr lang="ar-EG" sz="2200" dirty="0">
                <a:solidFill>
                  <a:schemeClr val="tx1"/>
                </a:solidFill>
                <a:latin typeface="+mj-lt"/>
                <a:ea typeface="+mj-ea"/>
                <a:cs typeface="+mj-cs"/>
              </a:rPr>
              <a:t>– حكومات الولايات .</a:t>
            </a:r>
          </a:p>
          <a:p>
            <a:r>
              <a:rPr lang="ar-EG" sz="2200" dirty="0">
                <a:solidFill>
                  <a:schemeClr val="tx1"/>
                </a:solidFill>
                <a:latin typeface="+mj-lt"/>
                <a:ea typeface="+mj-ea"/>
                <a:cs typeface="+mj-cs"/>
              </a:rPr>
              <a:t>–  الحكومة الفيدرالية ممثلة في وزارة التعليم.</a:t>
            </a:r>
          </a:p>
          <a:p>
            <a:r>
              <a:rPr lang="ar-EG" sz="2200" dirty="0">
                <a:solidFill>
                  <a:schemeClr val="tx1"/>
                </a:solidFill>
                <a:latin typeface="+mj-lt"/>
                <a:ea typeface="+mj-ea"/>
                <a:cs typeface="+mj-cs"/>
              </a:rPr>
              <a:t> - التبرعات من قبل الأهالي  أو القطاع الخاص للإنفاق على التعليم من أجل الارتقاء به.</a:t>
            </a:r>
          </a:p>
          <a:p>
            <a:r>
              <a:rPr lang="ar-EG" sz="2200" dirty="0">
                <a:solidFill>
                  <a:schemeClr val="tx1"/>
                </a:solidFill>
                <a:latin typeface="+mj-lt"/>
                <a:ea typeface="+mj-ea"/>
                <a:cs typeface="+mj-cs"/>
              </a:rPr>
              <a:t>ووفقا لهذا الترتيب تحتل الحكومات المحلية النصيب الأكبر فى تمويل التعليم يليها حكومات الولايات وأخيرا الحكومة الفيدرالية والمتمثلة فى وزارة النعليم والتى تنفق بنسبة بسيطة على التعليم، إلى جانب فتح الباب أمام أولياء الأمور للمساهمة فى تمويل التعليم وذلك من خلال تبرعاتهم . </a:t>
            </a:r>
            <a:endParaRPr lang="en-US" sz="2200" dirty="0">
              <a:solidFill>
                <a:schemeClr val="tx1"/>
              </a:solidFill>
              <a:latin typeface="+mj-lt"/>
              <a:ea typeface="+mj-ea"/>
              <a:cs typeface="+mj-cs"/>
            </a:endParaRPr>
          </a:p>
          <a:p>
            <a:endParaRPr lang="ar-EG" dirty="0"/>
          </a:p>
        </p:txBody>
      </p:sp>
    </p:spTree>
    <p:extLst>
      <p:ext uri="{BB962C8B-B14F-4D97-AF65-F5344CB8AC3E}">
        <p14:creationId xmlns:p14="http://schemas.microsoft.com/office/powerpoint/2010/main" val="36764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5D0A3-3089-4D6F-A658-0E17F19CAABA}"/>
              </a:ext>
            </a:extLst>
          </p:cNvPr>
          <p:cNvSpPr>
            <a:spLocks noGrp="1"/>
          </p:cNvSpPr>
          <p:nvPr>
            <p:ph type="title"/>
          </p:nvPr>
        </p:nvSpPr>
        <p:spPr>
          <a:xfrm>
            <a:off x="1154954" y="548640"/>
            <a:ext cx="9241071" cy="1131992"/>
          </a:xfrm>
        </p:spPr>
        <p:txBody>
          <a:bodyPr>
            <a:normAutofit fontScale="90000"/>
          </a:bodyPr>
          <a:lstStyle/>
          <a:p>
            <a:pPr algn="r"/>
            <a:r>
              <a:rPr lang="ar-EG" dirty="0"/>
              <a:t>إعداد المعلم في أمريكا : </a:t>
            </a:r>
            <a:br>
              <a:rPr lang="en-US" dirty="0"/>
            </a:br>
            <a:endParaRPr lang="ar-EG" dirty="0"/>
          </a:p>
        </p:txBody>
      </p:sp>
      <p:sp>
        <p:nvSpPr>
          <p:cNvPr id="3" name="Content Placeholder 2">
            <a:extLst>
              <a:ext uri="{FF2B5EF4-FFF2-40B4-BE49-F238E27FC236}">
                <a16:creationId xmlns:a16="http://schemas.microsoft.com/office/drawing/2014/main" id="{B0B2393C-8A75-41D3-BF6F-B3E059DD2595}"/>
              </a:ext>
            </a:extLst>
          </p:cNvPr>
          <p:cNvSpPr>
            <a:spLocks noGrp="1"/>
          </p:cNvSpPr>
          <p:nvPr>
            <p:ph idx="1"/>
          </p:nvPr>
        </p:nvSpPr>
        <p:spPr>
          <a:xfrm>
            <a:off x="0" y="2293034"/>
            <a:ext cx="12192000" cy="4564966"/>
          </a:xfrm>
        </p:spPr>
        <p:txBody>
          <a:bodyPr>
            <a:normAutofit fontScale="92500" lnSpcReduction="20000"/>
          </a:bodyPr>
          <a:lstStyle/>
          <a:p>
            <a:pPr lvl="1"/>
            <a:r>
              <a:rPr lang="ar-EG" sz="2200" dirty="0">
                <a:solidFill>
                  <a:schemeClr val="tx1"/>
                </a:solidFill>
                <a:latin typeface="+mj-lt"/>
                <a:ea typeface="+mj-ea"/>
                <a:cs typeface="+mj-cs"/>
              </a:rPr>
              <a:t>المعلم في الفكر الأمريكي : هو ذلك الإنسان الذي يقوم بتربية الأجيال المتعاقبة وفق فلسفة المجتمع وإمكاناته المتاحة ، بالإضافة إلى الأخذ بعين الاعتبار التحديات المعاصرة سواء على الساحة الإقليمية أو العالمية . </a:t>
            </a:r>
          </a:p>
          <a:p>
            <a:pPr lvl="1"/>
            <a:r>
              <a:rPr lang="ar-EG" sz="2200" dirty="0">
                <a:solidFill>
                  <a:schemeClr val="tx1"/>
                </a:solidFill>
                <a:latin typeface="+mj-lt"/>
                <a:ea typeface="+mj-ea"/>
                <a:cs typeface="+mj-cs"/>
              </a:rPr>
              <a:t>وتتمثل مجالات إعداد المعلم في أمريكا فى أربعة مجالات هى:</a:t>
            </a:r>
          </a:p>
          <a:p>
            <a:r>
              <a:rPr lang="ar-EG" sz="2200" dirty="0">
                <a:solidFill>
                  <a:schemeClr val="tx1"/>
                </a:solidFill>
                <a:latin typeface="+mj-lt"/>
                <a:ea typeface="+mj-ea"/>
                <a:cs typeface="+mj-cs"/>
              </a:rPr>
              <a:t>المجال التخصصي : ويعني الاهتمام بدراسة المقررات التخصصية لمعلم المستقبل، سواء كان معلم رياضيات ، أو معلم فيزياء ، أو معلم كيمياء ، وهكذا . </a:t>
            </a:r>
            <a:endParaRPr lang="en-US" sz="2200" dirty="0">
              <a:solidFill>
                <a:schemeClr val="tx1"/>
              </a:solidFill>
              <a:latin typeface="+mj-lt"/>
              <a:ea typeface="+mj-ea"/>
              <a:cs typeface="+mj-cs"/>
            </a:endParaRPr>
          </a:p>
          <a:p>
            <a:r>
              <a:rPr lang="ar-EG" sz="2200" dirty="0">
                <a:solidFill>
                  <a:schemeClr val="tx1"/>
                </a:solidFill>
                <a:latin typeface="+mj-lt"/>
                <a:ea typeface="+mj-ea"/>
                <a:cs typeface="+mj-cs"/>
              </a:rPr>
              <a:t>- المجــال الثقـــافي : ويعني الاهتمام بدراسة المقررات الثقافية لمعلم المستقبل ، حتى يمتلك لغة الحوار وفنون التعامل مع الطلاب . </a:t>
            </a:r>
            <a:endParaRPr lang="en-US" sz="2200" dirty="0">
              <a:solidFill>
                <a:schemeClr val="tx1"/>
              </a:solidFill>
              <a:latin typeface="+mj-lt"/>
              <a:ea typeface="+mj-ea"/>
              <a:cs typeface="+mj-cs"/>
            </a:endParaRPr>
          </a:p>
          <a:p>
            <a:r>
              <a:rPr lang="ar-EG" sz="2200" dirty="0">
                <a:solidFill>
                  <a:schemeClr val="tx1"/>
                </a:solidFill>
                <a:latin typeface="+mj-lt"/>
                <a:ea typeface="+mj-ea"/>
                <a:cs typeface="+mj-cs"/>
              </a:rPr>
              <a:t>- المجال التربـــوي: ويعني الاهتمام بدراسة المقررات التربوية لمعلم المستقبل، حتى يستطيع أن يجيد فن التعامل مع مهنة التدريس ومقتضياتها . </a:t>
            </a:r>
            <a:endParaRPr lang="en-US" sz="2200" dirty="0">
              <a:solidFill>
                <a:schemeClr val="tx1"/>
              </a:solidFill>
              <a:latin typeface="+mj-lt"/>
              <a:ea typeface="+mj-ea"/>
              <a:cs typeface="+mj-cs"/>
            </a:endParaRPr>
          </a:p>
          <a:p>
            <a:r>
              <a:rPr lang="ar-EG" sz="2200" dirty="0">
                <a:solidFill>
                  <a:schemeClr val="tx1"/>
                </a:solidFill>
                <a:latin typeface="+mj-lt"/>
                <a:ea typeface="+mj-ea"/>
                <a:cs typeface="+mj-cs"/>
              </a:rPr>
              <a:t>- المجــال الأخلاقـي: ويعني الاهتمام بدراسة بعض المقررات التي تخدم أخلاقيات مهنة التدريس، والتي من أهمها: كيفية احترام مدير المدرسة أو المسئول الأول فيها ، كيفية التعامل مع الزملاء، كيفية التعامل مع التلاميذ، كيفية التعامل مع أولياء الأمور. </a:t>
            </a:r>
            <a:endParaRPr lang="en-US" sz="2200" dirty="0">
              <a:solidFill>
                <a:schemeClr val="tx1"/>
              </a:solidFill>
              <a:latin typeface="+mj-lt"/>
              <a:ea typeface="+mj-ea"/>
              <a:cs typeface="+mj-cs"/>
            </a:endParaRPr>
          </a:p>
          <a:p>
            <a:pPr lvl="1"/>
            <a:r>
              <a:rPr lang="ar-EG" sz="2200" dirty="0">
                <a:solidFill>
                  <a:schemeClr val="tx1"/>
                </a:solidFill>
                <a:latin typeface="+mj-lt"/>
                <a:ea typeface="+mj-ea"/>
                <a:cs typeface="+mj-cs"/>
              </a:rPr>
              <a:t> </a:t>
            </a:r>
            <a:endParaRPr lang="en-US" sz="2200" dirty="0">
              <a:solidFill>
                <a:schemeClr val="tx1"/>
              </a:solidFill>
              <a:latin typeface="+mj-lt"/>
              <a:ea typeface="+mj-ea"/>
              <a:cs typeface="+mj-cs"/>
            </a:endParaRPr>
          </a:p>
          <a:p>
            <a:pPr lvl="1"/>
            <a:endParaRPr lang="en-US" sz="1100" dirty="0"/>
          </a:p>
        </p:txBody>
      </p:sp>
    </p:spTree>
    <p:extLst>
      <p:ext uri="{BB962C8B-B14F-4D97-AF65-F5344CB8AC3E}">
        <p14:creationId xmlns:p14="http://schemas.microsoft.com/office/powerpoint/2010/main" val="170418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ircle(in)">
                                      <p:cBhvr>
                                        <p:cTn id="30" dur="2000"/>
                                        <p:tgtEl>
                                          <p:spTgt spid="3">
                                            <p:txEl>
                                              <p:pRg st="5" end="5"/>
                                            </p:txEl>
                                          </p:spTgt>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ircle(in)">
                                      <p:cBhvr>
                                        <p:cTn id="3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F76C0-6640-42F5-BD1D-349375A70D18}"/>
              </a:ext>
            </a:extLst>
          </p:cNvPr>
          <p:cNvSpPr>
            <a:spLocks noGrp="1"/>
          </p:cNvSpPr>
          <p:nvPr>
            <p:ph type="title"/>
          </p:nvPr>
        </p:nvSpPr>
        <p:spPr>
          <a:xfrm>
            <a:off x="1154954" y="506437"/>
            <a:ext cx="9311409" cy="1174195"/>
          </a:xfrm>
        </p:spPr>
        <p:txBody>
          <a:bodyPr>
            <a:normAutofit fontScale="90000"/>
          </a:bodyPr>
          <a:lstStyle/>
          <a:p>
            <a:pPr algn="r"/>
            <a:r>
              <a:rPr lang="ar-EG" dirty="0"/>
              <a:t>خطوات إعداد المعلم في أمريكا : </a:t>
            </a:r>
            <a:br>
              <a:rPr lang="en-US" sz="3200" dirty="0"/>
            </a:br>
            <a:endParaRPr lang="ar-EG" dirty="0"/>
          </a:p>
        </p:txBody>
      </p:sp>
      <p:sp>
        <p:nvSpPr>
          <p:cNvPr id="3" name="Content Placeholder 2">
            <a:extLst>
              <a:ext uri="{FF2B5EF4-FFF2-40B4-BE49-F238E27FC236}">
                <a16:creationId xmlns:a16="http://schemas.microsoft.com/office/drawing/2014/main" id="{DCA70EE4-E8DE-4321-8339-2774A8CD2ACF}"/>
              </a:ext>
            </a:extLst>
          </p:cNvPr>
          <p:cNvSpPr>
            <a:spLocks noGrp="1"/>
          </p:cNvSpPr>
          <p:nvPr>
            <p:ph idx="1"/>
          </p:nvPr>
        </p:nvSpPr>
        <p:spPr>
          <a:xfrm>
            <a:off x="0" y="2208628"/>
            <a:ext cx="12192000" cy="4649372"/>
          </a:xfrm>
        </p:spPr>
        <p:txBody>
          <a:bodyPr>
            <a:normAutofit fontScale="92500" lnSpcReduction="20000"/>
          </a:bodyPr>
          <a:lstStyle/>
          <a:p>
            <a:pPr lvl="1"/>
            <a:r>
              <a:rPr lang="ar-EG" sz="2200" dirty="0">
                <a:solidFill>
                  <a:schemeClr val="tx1"/>
                </a:solidFill>
                <a:latin typeface="+mj-lt"/>
                <a:ea typeface="+mj-ea"/>
                <a:cs typeface="+mj-cs"/>
              </a:rPr>
              <a:t>تسير عملية إعداد المعلم في أمريكا وفق مجموعة من الخطوات أهمها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حصول الطالب على شهادة الثانوية العليا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حصول الطالب على شهادة حسن سير وسلوك معتمدة من المدرسة والسلطة المحلية المشرفة على المدرسة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إجراء اختبارات شخصية جادة تركز على ميول الطالب واتجاهاته نحو كلية التربية بالإضافة إلى الكشف عن ذكائه ، وكيفية تعامله مع المواقف المختلفة سواء في المجتمع بشكل عام أو في المدرسة بشكل خاص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بعد نجاح الطالب في الاختبارات الشخصية يلتحق بكلية التربية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تبدأ الدراسة بكلية التربية حيث يكون للاهتمام في السنة الأولى والثانية على المقررات الثقافية وأخلاقيات مهنة التدريس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يكون الاهتمام في السنة الثالثة والرابعة على المقررات التخصصية والتربوية.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بعد إنهاء الطالب لدراسة 4 سنوات متتالية بكلية التربية ، يتدرب سنة كاملة في المدارس المختلفة بالولاية التي ينتمي إليها الطالب أو يعيش فيها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بعد أن ينهي الطالب عملية التدريب في المدارس يحصل على رخصة يتم بموجبها تعيينه كمدرس في إحدى المدارس التابعة لولايته والتي يرغب في العمل بها . </a:t>
            </a:r>
            <a:endParaRPr lang="en-US" sz="2200" dirty="0">
              <a:solidFill>
                <a:schemeClr val="tx1"/>
              </a:solidFill>
              <a:latin typeface="+mj-lt"/>
              <a:ea typeface="+mj-ea"/>
              <a:cs typeface="+mj-cs"/>
            </a:endParaRPr>
          </a:p>
          <a:p>
            <a:pPr lvl="0"/>
            <a:r>
              <a:rPr lang="ar-EG" sz="2200" dirty="0">
                <a:solidFill>
                  <a:schemeClr val="tx1"/>
                </a:solidFill>
                <a:latin typeface="+mj-lt"/>
                <a:ea typeface="+mj-ea"/>
                <a:cs typeface="+mj-cs"/>
              </a:rPr>
              <a:t>يشترط في المعلم الذي يستمر في العمل بمهنة التدريس أن يحصل على درجة الماجستير في التربية . </a:t>
            </a:r>
            <a:endParaRPr lang="en-US" sz="2200" dirty="0">
              <a:solidFill>
                <a:schemeClr val="tx1"/>
              </a:solidFill>
              <a:latin typeface="+mj-lt"/>
              <a:ea typeface="+mj-ea"/>
              <a:cs typeface="+mj-cs"/>
            </a:endParaRPr>
          </a:p>
          <a:p>
            <a:endParaRPr lang="ar-EG" dirty="0"/>
          </a:p>
        </p:txBody>
      </p:sp>
    </p:spTree>
    <p:extLst>
      <p:ext uri="{BB962C8B-B14F-4D97-AF65-F5344CB8AC3E}">
        <p14:creationId xmlns:p14="http://schemas.microsoft.com/office/powerpoint/2010/main" val="61795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B8E1-9321-4738-A9D0-073D5F9DA1BC}"/>
              </a:ext>
            </a:extLst>
          </p:cNvPr>
          <p:cNvSpPr>
            <a:spLocks noGrp="1"/>
          </p:cNvSpPr>
          <p:nvPr>
            <p:ph type="title"/>
          </p:nvPr>
        </p:nvSpPr>
        <p:spPr>
          <a:xfrm>
            <a:off x="1154954" y="973667"/>
            <a:ext cx="8761413" cy="1178689"/>
          </a:xfrm>
        </p:spPr>
        <p:txBody>
          <a:bodyPr/>
          <a:lstStyle/>
          <a:p>
            <a:pPr algn="r"/>
            <a:r>
              <a:rPr lang="ar-EG" dirty="0"/>
              <a:t>مقدمة:</a:t>
            </a:r>
          </a:p>
        </p:txBody>
      </p:sp>
      <p:sp>
        <p:nvSpPr>
          <p:cNvPr id="3" name="Content Placeholder 2">
            <a:extLst>
              <a:ext uri="{FF2B5EF4-FFF2-40B4-BE49-F238E27FC236}">
                <a16:creationId xmlns:a16="http://schemas.microsoft.com/office/drawing/2014/main" id="{A3D3F2E0-E59C-4EEE-A680-2BD1BA78E379}"/>
              </a:ext>
            </a:extLst>
          </p:cNvPr>
          <p:cNvSpPr>
            <a:spLocks noGrp="1"/>
          </p:cNvSpPr>
          <p:nvPr>
            <p:ph idx="1"/>
          </p:nvPr>
        </p:nvSpPr>
        <p:spPr>
          <a:xfrm>
            <a:off x="1154954" y="2152356"/>
            <a:ext cx="10915126" cy="3867444"/>
          </a:xfrm>
        </p:spPr>
        <p:txBody>
          <a:bodyPr>
            <a:normAutofit/>
          </a:bodyPr>
          <a:lstStyle/>
          <a:p>
            <a:pPr algn="just"/>
            <a:r>
              <a:rPr lang="ar-EG" sz="3200" dirty="0">
                <a:latin typeface="Simplified Arabic" panose="02020603050405020304" pitchFamily="18" charset="-78"/>
                <a:cs typeface="Simplified Arabic" panose="02020603050405020304" pitchFamily="18" charset="-78"/>
              </a:rPr>
              <a:t>تأخذ الدول المتقدمة بالفلسفة الرأسمالية ، التي تشجع الخصخصة وتركز على مفهوم المجتمع الديمقراطي ، الذي يعتبر الفرد غاية في ذاته ، له شخصيته وكيانه وقيمته ، فالمجتمع يتكون من أفراد ، ومن ثم فان قيمة المجتمع مستمدة من قيمة أفراده ومدى ما يتمتعون به من اهتمام ورعاية وحرية، معنى ذلك أن الإطار الأيديولوجي للدول الرأسمالية يؤمن بأن الفرد يأتي أولاً، والمجتمع يعتبر ركناً أساسياً يسهم في تهيئة المناخ المناسب لنمو الفرد نمواً صحيحاً وسليماً، ودخوله عالم المنافسة على اعتبار أن التنافس هو وسيلة التقدم والرخاء.</a:t>
            </a:r>
          </a:p>
        </p:txBody>
      </p:sp>
    </p:spTree>
    <p:extLst>
      <p:ext uri="{BB962C8B-B14F-4D97-AF65-F5344CB8AC3E}">
        <p14:creationId xmlns:p14="http://schemas.microsoft.com/office/powerpoint/2010/main" val="308371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3E702-14B6-466A-9C8E-4AD5CC6489E3}"/>
              </a:ext>
            </a:extLst>
          </p:cNvPr>
          <p:cNvSpPr>
            <a:spLocks noGrp="1"/>
          </p:cNvSpPr>
          <p:nvPr>
            <p:ph type="title"/>
          </p:nvPr>
        </p:nvSpPr>
        <p:spPr>
          <a:xfrm>
            <a:off x="1154954" y="562708"/>
            <a:ext cx="9255138" cy="1117924"/>
          </a:xfrm>
        </p:spPr>
        <p:txBody>
          <a:bodyPr>
            <a:normAutofit fontScale="90000"/>
          </a:bodyPr>
          <a:lstStyle/>
          <a:p>
            <a:pPr algn="r"/>
            <a:r>
              <a:rPr lang="ar-EG" dirty="0"/>
              <a:t>تدريب المعلم في أمريكا : </a:t>
            </a:r>
            <a:br>
              <a:rPr lang="en-US" dirty="0"/>
            </a:br>
            <a:endParaRPr lang="ar-EG" dirty="0"/>
          </a:p>
        </p:txBody>
      </p:sp>
      <p:sp>
        <p:nvSpPr>
          <p:cNvPr id="3" name="Content Placeholder 2">
            <a:extLst>
              <a:ext uri="{FF2B5EF4-FFF2-40B4-BE49-F238E27FC236}">
                <a16:creationId xmlns:a16="http://schemas.microsoft.com/office/drawing/2014/main" id="{F120350F-58BF-4E9F-9342-B9994B8A6FAC}"/>
              </a:ext>
            </a:extLst>
          </p:cNvPr>
          <p:cNvSpPr>
            <a:spLocks noGrp="1"/>
          </p:cNvSpPr>
          <p:nvPr>
            <p:ph idx="1"/>
          </p:nvPr>
        </p:nvSpPr>
        <p:spPr>
          <a:xfrm>
            <a:off x="0" y="2293034"/>
            <a:ext cx="12192000" cy="4564966"/>
          </a:xfrm>
        </p:spPr>
        <p:txBody>
          <a:bodyPr/>
          <a:lstStyle/>
          <a:p>
            <a:pPr>
              <a:lnSpc>
                <a:spcPct val="90000"/>
              </a:lnSpc>
            </a:pPr>
            <a:r>
              <a:rPr lang="ar-EG" sz="2000" dirty="0">
                <a:solidFill>
                  <a:schemeClr val="tx1"/>
                </a:solidFill>
                <a:latin typeface="+mj-lt"/>
                <a:ea typeface="+mj-ea"/>
                <a:cs typeface="+mj-cs"/>
              </a:rPr>
              <a:t>التدريب : يعني إكساب المعلم كل ما هو جديد ومفيد في مجال مهنة التدريس بعد ممارستها ، وتوجد عدة دورات لابد أن يتدرب من خلالها المعلم حتى يرتقي بمستواه ، ومن هذه الدورات : </a:t>
            </a:r>
            <a:endParaRPr lang="en-US" sz="2000" dirty="0">
              <a:solidFill>
                <a:schemeClr val="tx1"/>
              </a:solidFill>
              <a:latin typeface="+mj-lt"/>
              <a:ea typeface="+mj-ea"/>
              <a:cs typeface="+mj-cs"/>
            </a:endParaRPr>
          </a:p>
          <a:p>
            <a:pPr>
              <a:lnSpc>
                <a:spcPct val="90000"/>
              </a:lnSpc>
            </a:pPr>
            <a:r>
              <a:rPr lang="ar-EG" sz="2000" dirty="0">
                <a:solidFill>
                  <a:schemeClr val="tx1"/>
                </a:solidFill>
                <a:latin typeface="+mj-lt"/>
                <a:ea typeface="+mj-ea"/>
                <a:cs typeface="+mj-cs"/>
              </a:rPr>
              <a:t>أ- دورة في مجال التخصص : وتهدف إلى إكساب المعلم كل ما هو جديد ومفيد في مجال تخصصه،وتعقد هذه الدورة كل شهرين باستمرار. </a:t>
            </a:r>
            <a:endParaRPr lang="en-US" sz="2000" dirty="0">
              <a:solidFill>
                <a:schemeClr val="tx1"/>
              </a:solidFill>
              <a:latin typeface="+mj-lt"/>
              <a:ea typeface="+mj-ea"/>
              <a:cs typeface="+mj-cs"/>
            </a:endParaRPr>
          </a:p>
          <a:p>
            <a:pPr>
              <a:lnSpc>
                <a:spcPct val="90000"/>
              </a:lnSpc>
            </a:pPr>
            <a:r>
              <a:rPr lang="ar-EG" sz="2000" dirty="0">
                <a:solidFill>
                  <a:schemeClr val="tx1"/>
                </a:solidFill>
                <a:latin typeface="+mj-lt"/>
                <a:ea typeface="+mj-ea"/>
                <a:cs typeface="+mj-cs"/>
              </a:rPr>
              <a:t>ب- دورة في مجال التربية : وتهدف إلى إكساب المعلم كل ما هو جديد ومفيد في مجال التربية ،وتعقد هذه الدورة كل 6 أشهر باستمرار. </a:t>
            </a:r>
            <a:endParaRPr lang="en-US" sz="2000" dirty="0">
              <a:solidFill>
                <a:schemeClr val="tx1"/>
              </a:solidFill>
              <a:latin typeface="+mj-lt"/>
              <a:ea typeface="+mj-ea"/>
              <a:cs typeface="+mj-cs"/>
            </a:endParaRPr>
          </a:p>
          <a:p>
            <a:pPr>
              <a:lnSpc>
                <a:spcPct val="90000"/>
              </a:lnSpc>
            </a:pPr>
            <a:r>
              <a:rPr lang="ar-EG" sz="2000" dirty="0">
                <a:solidFill>
                  <a:schemeClr val="tx1"/>
                </a:solidFill>
                <a:latin typeface="+mj-lt"/>
                <a:ea typeface="+mj-ea"/>
                <a:cs typeface="+mj-cs"/>
              </a:rPr>
              <a:t>ج- دورة في مجال الإدارة : وتهدف إلى إكساب المعلم كل ما هو جديد ومفيد في مجال الإدارة ، وتعقد هذه الدورة حسب الحاجة إليها. </a:t>
            </a:r>
            <a:endParaRPr lang="en-US" sz="2000" dirty="0">
              <a:solidFill>
                <a:schemeClr val="tx1"/>
              </a:solidFill>
              <a:latin typeface="+mj-lt"/>
              <a:ea typeface="+mj-ea"/>
              <a:cs typeface="+mj-cs"/>
            </a:endParaRPr>
          </a:p>
          <a:p>
            <a:pPr>
              <a:lnSpc>
                <a:spcPct val="90000"/>
              </a:lnSpc>
            </a:pPr>
            <a:r>
              <a:rPr lang="ar-EG" sz="2000" dirty="0">
                <a:solidFill>
                  <a:schemeClr val="tx1"/>
                </a:solidFill>
                <a:latin typeface="+mj-lt"/>
                <a:ea typeface="+mj-ea"/>
                <a:cs typeface="+mj-cs"/>
              </a:rPr>
              <a:t>د- دورة في مجال الترقية : وتهدف إلى تصعيد المعلم على سلم الترقيات، وتعقد هذه الدورة كل عام دراسي تقريباً . </a:t>
            </a:r>
            <a:endParaRPr lang="en-US" sz="2000" dirty="0">
              <a:solidFill>
                <a:schemeClr val="tx1"/>
              </a:solidFill>
              <a:latin typeface="+mj-lt"/>
              <a:ea typeface="+mj-ea"/>
              <a:cs typeface="+mj-cs"/>
            </a:endParaRPr>
          </a:p>
          <a:p>
            <a:pPr>
              <a:lnSpc>
                <a:spcPct val="90000"/>
              </a:lnSpc>
            </a:pPr>
            <a:r>
              <a:rPr lang="ar-EG" sz="2000" dirty="0">
                <a:solidFill>
                  <a:schemeClr val="tx1"/>
                </a:solidFill>
                <a:latin typeface="+mj-lt"/>
                <a:ea typeface="+mj-ea"/>
                <a:cs typeface="+mj-cs"/>
              </a:rPr>
              <a:t>ومن الملاحظ على هذه الدورات إنها تمتاز بالجدية والاستمرارية، كما أنها تعقد في المدرسة التي يعمل بها المعلم، من أجل ربط النظرية بالتطبيق، ومراعاة لوقت المعلم والحفاظ عليه، بالإضافة إلى تقليل النفقات أو التكاليف. </a:t>
            </a:r>
            <a:endParaRPr lang="en-US" sz="2000" dirty="0">
              <a:solidFill>
                <a:schemeClr val="tx1"/>
              </a:solidFill>
              <a:latin typeface="+mj-lt"/>
              <a:ea typeface="+mj-ea"/>
              <a:cs typeface="+mj-cs"/>
            </a:endParaRPr>
          </a:p>
          <a:p>
            <a:endParaRPr lang="ar-EG" dirty="0"/>
          </a:p>
        </p:txBody>
      </p:sp>
    </p:spTree>
    <p:extLst>
      <p:ext uri="{BB962C8B-B14F-4D97-AF65-F5344CB8AC3E}">
        <p14:creationId xmlns:p14="http://schemas.microsoft.com/office/powerpoint/2010/main" val="348624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13C38-59C3-4C3D-9696-F80BC5514754}"/>
              </a:ext>
            </a:extLst>
          </p:cNvPr>
          <p:cNvSpPr>
            <a:spLocks noGrp="1"/>
          </p:cNvSpPr>
          <p:nvPr>
            <p:ph type="title"/>
          </p:nvPr>
        </p:nvSpPr>
        <p:spPr/>
        <p:txBody>
          <a:bodyPr/>
          <a:lstStyle/>
          <a:p>
            <a:pPr algn="r"/>
            <a:r>
              <a:rPr lang="ar-EG" dirty="0"/>
              <a:t>1- الخصائص العامة للدول الرأسمالية:</a:t>
            </a:r>
          </a:p>
        </p:txBody>
      </p:sp>
      <p:sp>
        <p:nvSpPr>
          <p:cNvPr id="3" name="Content Placeholder 2">
            <a:extLst>
              <a:ext uri="{FF2B5EF4-FFF2-40B4-BE49-F238E27FC236}">
                <a16:creationId xmlns:a16="http://schemas.microsoft.com/office/drawing/2014/main" id="{2036B88E-AEDA-4125-8EAC-02D89FB04FB6}"/>
              </a:ext>
            </a:extLst>
          </p:cNvPr>
          <p:cNvSpPr>
            <a:spLocks noGrp="1"/>
          </p:cNvSpPr>
          <p:nvPr>
            <p:ph idx="1"/>
          </p:nvPr>
        </p:nvSpPr>
        <p:spPr/>
        <p:txBody>
          <a:bodyPr>
            <a:normAutofit fontScale="85000" lnSpcReduction="20000"/>
          </a:bodyPr>
          <a:lstStyle/>
          <a:p>
            <a:pPr lvl="0"/>
            <a:r>
              <a:rPr lang="ar-SA" sz="3600" dirty="0">
                <a:solidFill>
                  <a:schemeClr val="tx1"/>
                </a:solidFill>
                <a:latin typeface="+mj-lt"/>
                <a:ea typeface="+mj-ea"/>
                <a:cs typeface="+mj-cs"/>
              </a:rPr>
              <a:t>الاهتمام بالإنسان بغض النظر عن الديانة أو الجنس . </a:t>
            </a:r>
            <a:endParaRPr lang="en-US" sz="3600" dirty="0">
              <a:solidFill>
                <a:schemeClr val="tx1"/>
              </a:solidFill>
              <a:latin typeface="+mj-lt"/>
              <a:ea typeface="+mj-ea"/>
              <a:cs typeface="+mj-cs"/>
            </a:endParaRPr>
          </a:p>
          <a:p>
            <a:r>
              <a:rPr lang="ar-EG" sz="3600" dirty="0">
                <a:solidFill>
                  <a:schemeClr val="tx1"/>
                </a:solidFill>
                <a:latin typeface="+mj-lt"/>
                <a:ea typeface="+mj-ea"/>
                <a:cs typeface="+mj-cs"/>
              </a:rPr>
              <a:t>الاهتمام بالحرية السياسية والاقتصادية لكل الأفراد والهيئات والأحزاب.</a:t>
            </a:r>
          </a:p>
          <a:p>
            <a:pPr lvl="0"/>
            <a:r>
              <a:rPr lang="ar-SA" sz="3600" dirty="0">
                <a:solidFill>
                  <a:schemeClr val="tx1"/>
                </a:solidFill>
                <a:latin typeface="+mj-lt"/>
                <a:ea typeface="+mj-ea"/>
                <a:cs typeface="+mj-cs"/>
              </a:rPr>
              <a:t>التأكيد على الفردية وإقامة الحياة على الصراع والتنافس . </a:t>
            </a:r>
            <a:endParaRPr lang="en-US" sz="3600" dirty="0">
              <a:solidFill>
                <a:schemeClr val="tx1"/>
              </a:solidFill>
              <a:latin typeface="+mj-lt"/>
              <a:ea typeface="+mj-ea"/>
              <a:cs typeface="+mj-cs"/>
            </a:endParaRPr>
          </a:p>
          <a:p>
            <a:pPr lvl="0"/>
            <a:r>
              <a:rPr lang="ar-SA" sz="3600" dirty="0">
                <a:solidFill>
                  <a:schemeClr val="tx1"/>
                </a:solidFill>
                <a:latin typeface="+mj-lt"/>
                <a:ea typeface="+mj-ea"/>
                <a:cs typeface="+mj-cs"/>
              </a:rPr>
              <a:t>التأكيد على الدالة النفسية للدولة والتي تعني أن كل شيء ممكن أن تتم التضحية به من أجل مصلحة الدولة .</a:t>
            </a:r>
            <a:endParaRPr lang="en-US" sz="3600" dirty="0">
              <a:solidFill>
                <a:schemeClr val="tx1"/>
              </a:solidFill>
              <a:latin typeface="+mj-lt"/>
              <a:ea typeface="+mj-ea"/>
              <a:cs typeface="+mj-cs"/>
            </a:endParaRPr>
          </a:p>
          <a:p>
            <a:endParaRPr lang="ar-EG" dirty="0"/>
          </a:p>
        </p:txBody>
      </p:sp>
    </p:spTree>
    <p:extLst>
      <p:ext uri="{BB962C8B-B14F-4D97-AF65-F5344CB8AC3E}">
        <p14:creationId xmlns:p14="http://schemas.microsoft.com/office/powerpoint/2010/main" val="388645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4A37A-F453-4847-B719-8A1C014B7CCD}"/>
              </a:ext>
            </a:extLst>
          </p:cNvPr>
          <p:cNvSpPr>
            <a:spLocks noGrp="1"/>
          </p:cNvSpPr>
          <p:nvPr>
            <p:ph type="title"/>
          </p:nvPr>
        </p:nvSpPr>
        <p:spPr>
          <a:xfrm>
            <a:off x="1154954" y="520505"/>
            <a:ext cx="8761413" cy="1160127"/>
          </a:xfrm>
        </p:spPr>
        <p:txBody>
          <a:bodyPr>
            <a:normAutofit fontScale="90000"/>
          </a:bodyPr>
          <a:lstStyle/>
          <a:p>
            <a:pPr algn="r"/>
            <a:r>
              <a:rPr lang="ar-EG" dirty="0"/>
              <a:t>2- </a:t>
            </a:r>
            <a:r>
              <a:rPr lang="ar-SA" dirty="0"/>
              <a:t>خصائص التعليم بالدول الرأسمالية : </a:t>
            </a:r>
            <a:br>
              <a:rPr lang="en-US" dirty="0"/>
            </a:br>
            <a:endParaRPr lang="ar-EG" dirty="0"/>
          </a:p>
        </p:txBody>
      </p:sp>
      <p:sp>
        <p:nvSpPr>
          <p:cNvPr id="3" name="Content Placeholder 2">
            <a:extLst>
              <a:ext uri="{FF2B5EF4-FFF2-40B4-BE49-F238E27FC236}">
                <a16:creationId xmlns:a16="http://schemas.microsoft.com/office/drawing/2014/main" id="{CD39DD0A-8C9E-40BA-972D-6E376EA24BF5}"/>
              </a:ext>
            </a:extLst>
          </p:cNvPr>
          <p:cNvSpPr>
            <a:spLocks noGrp="1"/>
          </p:cNvSpPr>
          <p:nvPr>
            <p:ph idx="1"/>
          </p:nvPr>
        </p:nvSpPr>
        <p:spPr>
          <a:xfrm>
            <a:off x="0" y="2222695"/>
            <a:ext cx="11999742" cy="4635305"/>
          </a:xfrm>
        </p:spPr>
        <p:txBody>
          <a:bodyPr>
            <a:normAutofit fontScale="85000" lnSpcReduction="20000"/>
          </a:bodyPr>
          <a:lstStyle/>
          <a:p>
            <a:r>
              <a:rPr lang="ar-SA" sz="3300" dirty="0">
                <a:solidFill>
                  <a:schemeClr val="tx1"/>
                </a:solidFill>
                <a:latin typeface="+mj-lt"/>
                <a:ea typeface="+mj-ea"/>
                <a:cs typeface="+mj-cs"/>
              </a:rPr>
              <a:t>تشترك الدول الرأسمالية في مجموعة من الخصائص التي ترتبط بالتعليم ومنها على سبيل المثال : </a:t>
            </a:r>
            <a:endParaRPr lang="en-US" sz="3300" dirty="0">
              <a:solidFill>
                <a:schemeClr val="tx1"/>
              </a:solidFill>
              <a:latin typeface="+mj-lt"/>
              <a:ea typeface="+mj-ea"/>
              <a:cs typeface="+mj-cs"/>
            </a:endParaRPr>
          </a:p>
          <a:p>
            <a:r>
              <a:rPr lang="ar-SA" sz="3300" dirty="0">
                <a:solidFill>
                  <a:schemeClr val="tx1"/>
                </a:solidFill>
                <a:latin typeface="+mj-lt"/>
                <a:ea typeface="+mj-ea"/>
                <a:cs typeface="+mj-cs"/>
              </a:rPr>
              <a:t>تنويع البنية التعليمية : وتعني وجود أكثر من صيغة تعليمية من أجل إشباع رغبات وميول الطلاب </a:t>
            </a:r>
            <a:r>
              <a:rPr lang="ar-EG" sz="3300" dirty="0">
                <a:solidFill>
                  <a:schemeClr val="tx1"/>
                </a:solidFill>
                <a:latin typeface="+mj-lt"/>
                <a:ea typeface="+mj-ea"/>
                <a:cs typeface="+mj-cs"/>
              </a:rPr>
              <a:t>والاهتمام بقيمة الإنسان ، </a:t>
            </a:r>
            <a:r>
              <a:rPr lang="ar-SA" sz="3300" dirty="0">
                <a:solidFill>
                  <a:schemeClr val="tx1"/>
                </a:solidFill>
                <a:latin typeface="+mj-lt"/>
                <a:ea typeface="+mj-ea"/>
                <a:cs typeface="+mj-cs"/>
              </a:rPr>
              <a:t>وضمان حقوقه ، وتدعيم المنافسة الفردية . </a:t>
            </a:r>
            <a:endParaRPr lang="en-US" sz="3300" dirty="0">
              <a:solidFill>
                <a:schemeClr val="tx1"/>
              </a:solidFill>
              <a:latin typeface="+mj-lt"/>
              <a:ea typeface="+mj-ea"/>
              <a:cs typeface="+mj-cs"/>
            </a:endParaRPr>
          </a:p>
          <a:p>
            <a:r>
              <a:rPr lang="ar-SA" sz="3300" dirty="0">
                <a:solidFill>
                  <a:schemeClr val="tx1"/>
                </a:solidFill>
                <a:latin typeface="+mj-lt"/>
                <a:ea typeface="+mj-ea"/>
                <a:cs typeface="+mj-cs"/>
              </a:rPr>
              <a:t>- الحرية الأكاديمية للمتعلم : </a:t>
            </a:r>
            <a:r>
              <a:rPr lang="ar-EG" sz="3300" dirty="0">
                <a:solidFill>
                  <a:schemeClr val="tx1"/>
                </a:solidFill>
                <a:latin typeface="+mj-lt"/>
                <a:ea typeface="+mj-ea"/>
                <a:cs typeface="+mj-cs"/>
              </a:rPr>
              <a:t>و</a:t>
            </a:r>
            <a:r>
              <a:rPr lang="ar-SA" sz="3300" dirty="0">
                <a:solidFill>
                  <a:schemeClr val="tx1"/>
                </a:solidFill>
                <a:latin typeface="+mj-lt"/>
                <a:ea typeface="+mj-ea"/>
                <a:cs typeface="+mj-cs"/>
              </a:rPr>
              <a:t>ذلك من خلال إعطاء المتعلم حرية الاختيار بين البرامج والمناهج والمدارس ، يختار ما يناسبه ، ويتعلم ما يميل له ، ويتلاءم مع قدراته واستعداداته . </a:t>
            </a:r>
            <a:endParaRPr lang="ar-EG" sz="3300" dirty="0">
              <a:solidFill>
                <a:schemeClr val="tx1"/>
              </a:solidFill>
              <a:latin typeface="+mj-lt"/>
              <a:ea typeface="+mj-ea"/>
              <a:cs typeface="+mj-cs"/>
            </a:endParaRPr>
          </a:p>
          <a:p>
            <a:r>
              <a:rPr lang="ar-EG" sz="3300" dirty="0">
                <a:solidFill>
                  <a:schemeClr val="tx1"/>
                </a:solidFill>
                <a:latin typeface="+mj-lt"/>
                <a:ea typeface="+mj-ea"/>
                <a:cs typeface="+mj-cs"/>
              </a:rPr>
              <a:t>- الحرية الأكاديمية للمعلم : وتعني إتاحة الفرصة أمام المعلم حتى يستطيع أن يرتقي بنموه الشخصي والمهني ، فله مطلق الحرية في تنظيم المدرسة ، بل ويشارك في وضع المناهج الدراسية وتنفيذها ، ويستخدم طرق التدريس الملائمة ، ويشترك في إعداد الاختبارات المقننة الخاصة بتقويم التلاميذ .</a:t>
            </a:r>
          </a:p>
          <a:p>
            <a:endParaRPr lang="en-US" sz="3300" dirty="0">
              <a:solidFill>
                <a:schemeClr val="tx1"/>
              </a:solidFill>
              <a:latin typeface="+mj-lt"/>
              <a:ea typeface="+mj-ea"/>
              <a:cs typeface="+mj-cs"/>
            </a:endParaRPr>
          </a:p>
          <a:p>
            <a:endParaRPr lang="ar-EG" dirty="0"/>
          </a:p>
        </p:txBody>
      </p:sp>
    </p:spTree>
    <p:extLst>
      <p:ext uri="{BB962C8B-B14F-4D97-AF65-F5344CB8AC3E}">
        <p14:creationId xmlns:p14="http://schemas.microsoft.com/office/powerpoint/2010/main" val="49652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5F62-31F8-4A8C-8732-4F7F81485A62}"/>
              </a:ext>
            </a:extLst>
          </p:cNvPr>
          <p:cNvSpPr>
            <a:spLocks noGrp="1"/>
          </p:cNvSpPr>
          <p:nvPr>
            <p:ph type="title"/>
          </p:nvPr>
        </p:nvSpPr>
        <p:spPr/>
        <p:txBody>
          <a:bodyPr/>
          <a:lstStyle/>
          <a:p>
            <a:pPr algn="r"/>
            <a:r>
              <a:rPr lang="ar-EG" dirty="0"/>
              <a:t>2- </a:t>
            </a:r>
            <a:r>
              <a:rPr lang="ar-SA" dirty="0"/>
              <a:t>خصائص التعليم بالدول الرأسمالية</a:t>
            </a:r>
            <a:r>
              <a:rPr lang="ar-EG" dirty="0"/>
              <a:t>:</a:t>
            </a:r>
          </a:p>
        </p:txBody>
      </p:sp>
      <p:sp>
        <p:nvSpPr>
          <p:cNvPr id="3" name="Content Placeholder 2">
            <a:extLst>
              <a:ext uri="{FF2B5EF4-FFF2-40B4-BE49-F238E27FC236}">
                <a16:creationId xmlns:a16="http://schemas.microsoft.com/office/drawing/2014/main" id="{A62F0C87-44C4-41BD-AB50-E7872D1372B0}"/>
              </a:ext>
            </a:extLst>
          </p:cNvPr>
          <p:cNvSpPr>
            <a:spLocks noGrp="1"/>
          </p:cNvSpPr>
          <p:nvPr>
            <p:ph idx="1"/>
          </p:nvPr>
        </p:nvSpPr>
        <p:spPr>
          <a:xfrm>
            <a:off x="0" y="2307102"/>
            <a:ext cx="12192000" cy="4550898"/>
          </a:xfrm>
        </p:spPr>
        <p:txBody>
          <a:bodyPr>
            <a:normAutofit fontScale="77500" lnSpcReduction="20000"/>
          </a:bodyPr>
          <a:lstStyle/>
          <a:p>
            <a:r>
              <a:rPr lang="ar-EG" sz="3100" dirty="0">
                <a:solidFill>
                  <a:schemeClr val="tx1"/>
                </a:solidFill>
                <a:latin typeface="+mj-lt"/>
                <a:ea typeface="+mj-ea"/>
                <a:cs typeface="+mj-cs"/>
              </a:rPr>
              <a:t>الاهتمام بالعلم والتكنولوجيا : والسبيل إلى ذلك يأتي من خلال تبني فلسفة التعليم الثانوي الشامل على اعتبار انه يمثل الركيزة الأساسية لإعداد القوى البشرية المدربة ، كما أن الدول الرأسمالية تتبنى أيضاً المعادلة الثلاثية (3م) ومضمون هذه </a:t>
            </a:r>
            <a:r>
              <a:rPr lang="ar-SA" sz="3100" dirty="0">
                <a:solidFill>
                  <a:schemeClr val="tx1"/>
                </a:solidFill>
                <a:latin typeface="+mj-lt"/>
                <a:ea typeface="+mj-ea"/>
                <a:cs typeface="+mj-cs"/>
              </a:rPr>
              <a:t>المعادلة أن المدرسة عبارة عن حرم تعليمي يضم ثلاث وحدات تعليمية هي: </a:t>
            </a:r>
            <a:endParaRPr lang="en-US" sz="3100" dirty="0">
              <a:solidFill>
                <a:schemeClr val="tx1"/>
              </a:solidFill>
              <a:latin typeface="+mj-lt"/>
              <a:ea typeface="+mj-ea"/>
              <a:cs typeface="+mj-cs"/>
            </a:endParaRPr>
          </a:p>
          <a:p>
            <a:pPr lvl="0"/>
            <a:r>
              <a:rPr lang="ar-SA" sz="3100" dirty="0">
                <a:solidFill>
                  <a:schemeClr val="tx1"/>
                </a:solidFill>
                <a:latin typeface="+mj-lt"/>
                <a:ea typeface="+mj-ea"/>
                <a:cs typeface="+mj-cs"/>
              </a:rPr>
              <a:t>م1 تعني مدرسة للتدريس أو التمدرس أي الاهتمام بالدراسة النظرية . </a:t>
            </a:r>
            <a:endParaRPr lang="en-US" sz="3100" dirty="0">
              <a:solidFill>
                <a:schemeClr val="tx1"/>
              </a:solidFill>
              <a:latin typeface="+mj-lt"/>
              <a:ea typeface="+mj-ea"/>
              <a:cs typeface="+mj-cs"/>
            </a:endParaRPr>
          </a:p>
          <a:p>
            <a:pPr lvl="0"/>
            <a:r>
              <a:rPr lang="ar-SA" sz="3100" dirty="0">
                <a:solidFill>
                  <a:schemeClr val="tx1"/>
                </a:solidFill>
                <a:latin typeface="+mj-lt"/>
                <a:ea typeface="+mj-ea"/>
                <a:cs typeface="+mj-cs"/>
              </a:rPr>
              <a:t>م2 تعني معمل لإجراء التجارب واثبات الحقائق . </a:t>
            </a:r>
            <a:endParaRPr lang="en-US" sz="3100" dirty="0">
              <a:solidFill>
                <a:schemeClr val="tx1"/>
              </a:solidFill>
              <a:latin typeface="+mj-lt"/>
              <a:ea typeface="+mj-ea"/>
              <a:cs typeface="+mj-cs"/>
            </a:endParaRPr>
          </a:p>
          <a:p>
            <a:pPr lvl="0"/>
            <a:r>
              <a:rPr lang="ar-SA" sz="3100" dirty="0">
                <a:solidFill>
                  <a:schemeClr val="tx1"/>
                </a:solidFill>
                <a:latin typeface="+mj-lt"/>
                <a:ea typeface="+mj-ea"/>
                <a:cs typeface="+mj-cs"/>
              </a:rPr>
              <a:t>م3 تعني مصنع للتصنيع والتصدير مع التأكيد على معايير ضمان الجودة من أجل الدخول في عالم المنافسة العالمية</a:t>
            </a:r>
            <a:r>
              <a:rPr lang="ar-EG" sz="3100" dirty="0">
                <a:solidFill>
                  <a:schemeClr val="tx1"/>
                </a:solidFill>
                <a:latin typeface="+mj-lt"/>
                <a:ea typeface="+mj-ea"/>
                <a:cs typeface="+mj-cs"/>
              </a:rPr>
              <a:t>.</a:t>
            </a:r>
          </a:p>
          <a:p>
            <a:pPr lvl="0"/>
            <a:r>
              <a:rPr lang="ar-EG" sz="3100" dirty="0">
                <a:solidFill>
                  <a:schemeClr val="tx1"/>
                </a:solidFill>
                <a:latin typeface="+mj-lt"/>
                <a:ea typeface="+mj-ea"/>
                <a:cs typeface="+mj-cs"/>
              </a:rPr>
              <a:t>المشاركة الشعبية في التعليم : وتعني إعطاء الفرصة لأفراد الشعب حتى يشاركوا في شئون التعليم ، وما يندرج تحتها من إدارة وتمويل وتقنين مقررات دراسية، ووضع جداول المدرسة.</a:t>
            </a:r>
          </a:p>
          <a:p>
            <a:pPr lvl="0"/>
            <a:r>
              <a:rPr lang="ar-EG" sz="3100" dirty="0">
                <a:solidFill>
                  <a:schemeClr val="tx1"/>
                </a:solidFill>
                <a:latin typeface="+mj-lt"/>
                <a:ea typeface="+mj-ea"/>
                <a:cs typeface="+mj-cs"/>
              </a:rPr>
              <a:t>تنوع مصادر تمويل التعليم : ويعني وجود أكثر من مصدر يسهم في تمويل التعليم بالدول الرأسمالية، فيسمح للسلطات المحلية، وحكومات الولايات، والآباء بالمساهمة في هذا التمويل.</a:t>
            </a:r>
            <a:r>
              <a:rPr lang="ar-SA" sz="3100" dirty="0">
                <a:solidFill>
                  <a:schemeClr val="tx1"/>
                </a:solidFill>
                <a:latin typeface="+mj-lt"/>
                <a:ea typeface="+mj-ea"/>
                <a:cs typeface="+mj-cs"/>
              </a:rPr>
              <a:t> . </a:t>
            </a:r>
            <a:endParaRPr lang="en-US" sz="3100" dirty="0">
              <a:solidFill>
                <a:schemeClr val="tx1"/>
              </a:solidFill>
              <a:latin typeface="+mj-lt"/>
              <a:ea typeface="+mj-ea"/>
              <a:cs typeface="+mj-cs"/>
            </a:endParaRPr>
          </a:p>
          <a:p>
            <a:endParaRPr lang="ar-EG" dirty="0"/>
          </a:p>
        </p:txBody>
      </p:sp>
    </p:spTree>
    <p:extLst>
      <p:ext uri="{BB962C8B-B14F-4D97-AF65-F5344CB8AC3E}">
        <p14:creationId xmlns:p14="http://schemas.microsoft.com/office/powerpoint/2010/main" val="420389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6D24-AF30-4A7C-AA53-72A92EA2B190}"/>
              </a:ext>
            </a:extLst>
          </p:cNvPr>
          <p:cNvSpPr>
            <a:spLocks noGrp="1"/>
          </p:cNvSpPr>
          <p:nvPr>
            <p:ph type="title"/>
          </p:nvPr>
        </p:nvSpPr>
        <p:spPr/>
        <p:txBody>
          <a:bodyPr/>
          <a:lstStyle/>
          <a:p>
            <a:pPr algn="r"/>
            <a:r>
              <a:rPr lang="ar-EG" dirty="0"/>
              <a:t>2- </a:t>
            </a:r>
            <a:r>
              <a:rPr lang="ar-SA" dirty="0"/>
              <a:t>خصائص التعليم بالدول الرأسمالية</a:t>
            </a:r>
            <a:r>
              <a:rPr lang="ar-EG" dirty="0"/>
              <a:t>:</a:t>
            </a:r>
          </a:p>
        </p:txBody>
      </p:sp>
      <p:sp>
        <p:nvSpPr>
          <p:cNvPr id="3" name="Content Placeholder 2">
            <a:extLst>
              <a:ext uri="{FF2B5EF4-FFF2-40B4-BE49-F238E27FC236}">
                <a16:creationId xmlns:a16="http://schemas.microsoft.com/office/drawing/2014/main" id="{7E345AC2-AB21-4BDB-AE9D-EB858638F0D8}"/>
              </a:ext>
            </a:extLst>
          </p:cNvPr>
          <p:cNvSpPr>
            <a:spLocks noGrp="1"/>
          </p:cNvSpPr>
          <p:nvPr>
            <p:ph idx="1"/>
          </p:nvPr>
        </p:nvSpPr>
        <p:spPr>
          <a:xfrm>
            <a:off x="0" y="2278965"/>
            <a:ext cx="12192000" cy="4579035"/>
          </a:xfrm>
        </p:spPr>
        <p:txBody>
          <a:bodyPr>
            <a:normAutofit fontScale="47500" lnSpcReduction="20000"/>
          </a:bodyPr>
          <a:lstStyle/>
          <a:p>
            <a:r>
              <a:rPr lang="ar-EG" sz="4400" dirty="0">
                <a:solidFill>
                  <a:schemeClr val="tx1"/>
                </a:solidFill>
                <a:latin typeface="+mj-lt"/>
                <a:ea typeface="+mj-ea"/>
                <a:cs typeface="+mj-cs"/>
              </a:rPr>
              <a:t>الاهتمام باستقلال المؤسسة التعليمية : وتعني إتاحة الفرصة أمام أعضاء هيئة التدريس بإدارة المؤسسة التعليمية ووضع سياستها التعليمية دون تدخل من الهيئات الخارجية ، بالإضافة إلى أن كل مؤسسة تعليمية يمكنها تعيين أعضائها وتوزيع ميزانيتها ، وكفالة الحرية الأكاديمية لأساتذتها .</a:t>
            </a:r>
          </a:p>
          <a:p>
            <a:r>
              <a:rPr lang="ar-EG" sz="4400" dirty="0">
                <a:solidFill>
                  <a:schemeClr val="tx1"/>
                </a:solidFill>
                <a:latin typeface="+mj-lt"/>
                <a:ea typeface="+mj-ea"/>
                <a:cs typeface="+mj-cs"/>
              </a:rPr>
              <a:t>وجود أنماط مختلفة من المدارس الطائفية :  فتوجد في الدول الرأسمالية مجموعة كبيرة من المدارس الطائفية والمدارس الخاصة والمدارس الحرة التي يديرها الأفراد أو الجماعات ، وتؤدي دورها جنباً إلى جنب مع المدارس العامة أي الحكومية .</a:t>
            </a:r>
          </a:p>
          <a:p>
            <a:r>
              <a:rPr lang="ar-EG" sz="4400" dirty="0">
                <a:solidFill>
                  <a:schemeClr val="tx1"/>
                </a:solidFill>
                <a:latin typeface="+mj-lt"/>
                <a:ea typeface="+mj-ea"/>
                <a:cs typeface="+mj-cs"/>
              </a:rPr>
              <a:t>تعدد أنماط العلاقة بين التعليم والدولة : يشير الوضع في الدول الرأسمالية إلى وجود ثلاثة أنواع لعلاقة الدولة بالتعليم ، ويتمثل النوع الأول من هذه العلاقة في أن الدولة هي التي تسيطر على التعليم وتشرف عليه إشرافاً مباشراً ، أما النوع الثاني من هذه العلاقة فيقوم على أساس المشاركة ، حيث تتعاون السلطة المركزية مع السلطات المحلية في الإشراف على التعليم ، في حين يتمثل النوع الثالث من هذه العلاقة في إبعاد السلطة المركزية عن أي تدخل في شئون التعليم </a:t>
            </a:r>
            <a:r>
              <a:rPr lang="ar-SA" sz="4400" dirty="0">
                <a:solidFill>
                  <a:schemeClr val="tx1"/>
                </a:solidFill>
                <a:latin typeface="+mj-lt"/>
                <a:ea typeface="+mj-ea"/>
                <a:cs typeface="+mj-cs"/>
              </a:rPr>
              <a:t>وتفويض أمر الإشراف عليه إلى السلطات المحلية، والهدف من ذلك هو إتاحة الفرصة للرقابة الشعبية على التعليم . </a:t>
            </a:r>
            <a:endParaRPr lang="en-US" sz="4400" dirty="0">
              <a:solidFill>
                <a:schemeClr val="tx1"/>
              </a:solidFill>
              <a:latin typeface="+mj-lt"/>
              <a:ea typeface="+mj-ea"/>
              <a:cs typeface="+mj-cs"/>
            </a:endParaRPr>
          </a:p>
          <a:p>
            <a:r>
              <a:rPr lang="ar-EG" sz="4400" dirty="0">
                <a:solidFill>
                  <a:schemeClr val="tx1"/>
                </a:solidFill>
                <a:latin typeface="+mj-lt"/>
                <a:ea typeface="+mj-ea"/>
                <a:cs typeface="+mj-cs"/>
              </a:rPr>
              <a:t>-</a:t>
            </a:r>
            <a:r>
              <a:rPr lang="ar-SA" sz="4400" dirty="0">
                <a:solidFill>
                  <a:schemeClr val="tx1"/>
                </a:solidFill>
                <a:latin typeface="+mj-lt"/>
                <a:ea typeface="+mj-ea"/>
                <a:cs typeface="+mj-cs"/>
              </a:rPr>
              <a:t> تنوع أنماط إدارة التعليم : نتيجة لتنوع العلاقة بين التعليم والدولة في المجتمعات الرأسمالية جاءت الإدارة ممثلة هي الأخرى في أنماط ثلاث هي: نمط المركزية – نمط يجمع بين المركزية واللامركزية – نمط اللامركزية</a:t>
            </a:r>
            <a:r>
              <a:rPr lang="ar-EG" sz="4400" dirty="0">
                <a:solidFill>
                  <a:schemeClr val="tx1"/>
                </a:solidFill>
                <a:latin typeface="+mj-lt"/>
                <a:ea typeface="+mj-ea"/>
                <a:cs typeface="+mj-cs"/>
              </a:rPr>
              <a:t> .</a:t>
            </a:r>
            <a:endParaRPr lang="en-US" sz="4400" dirty="0">
              <a:solidFill>
                <a:schemeClr val="tx1"/>
              </a:solidFill>
              <a:latin typeface="+mj-lt"/>
              <a:ea typeface="+mj-ea"/>
              <a:cs typeface="+mj-cs"/>
            </a:endParaRPr>
          </a:p>
          <a:p>
            <a:endParaRPr lang="ar-EG" dirty="0"/>
          </a:p>
        </p:txBody>
      </p:sp>
    </p:spTree>
    <p:extLst>
      <p:ext uri="{BB962C8B-B14F-4D97-AF65-F5344CB8AC3E}">
        <p14:creationId xmlns:p14="http://schemas.microsoft.com/office/powerpoint/2010/main" val="120201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71515-8BFF-4086-AE2D-1E0952461DE2}"/>
              </a:ext>
            </a:extLst>
          </p:cNvPr>
          <p:cNvSpPr>
            <a:spLocks noGrp="1"/>
          </p:cNvSpPr>
          <p:nvPr>
            <p:ph type="title"/>
          </p:nvPr>
        </p:nvSpPr>
        <p:spPr/>
        <p:txBody>
          <a:bodyPr/>
          <a:lstStyle/>
          <a:p>
            <a:pPr algn="r"/>
            <a:r>
              <a:rPr lang="ar-EG" dirty="0"/>
              <a:t>3- أهم المبادئ التي يقوم عليها التعليم الأمريكي:</a:t>
            </a:r>
          </a:p>
        </p:txBody>
      </p:sp>
      <p:sp>
        <p:nvSpPr>
          <p:cNvPr id="3" name="Content Placeholder 2">
            <a:extLst>
              <a:ext uri="{FF2B5EF4-FFF2-40B4-BE49-F238E27FC236}">
                <a16:creationId xmlns:a16="http://schemas.microsoft.com/office/drawing/2014/main" id="{01B9C830-CB57-47E1-BA10-C93AA510E9D9}"/>
              </a:ext>
            </a:extLst>
          </p:cNvPr>
          <p:cNvSpPr>
            <a:spLocks noGrp="1"/>
          </p:cNvSpPr>
          <p:nvPr>
            <p:ph idx="1"/>
          </p:nvPr>
        </p:nvSpPr>
        <p:spPr>
          <a:xfrm>
            <a:off x="0" y="2603500"/>
            <a:ext cx="12192000" cy="4254500"/>
          </a:xfrm>
        </p:spPr>
        <p:txBody>
          <a:bodyPr>
            <a:normAutofit fontScale="77500" lnSpcReduction="20000"/>
          </a:bodyPr>
          <a:lstStyle/>
          <a:p>
            <a:pPr lvl="0"/>
            <a:r>
              <a:rPr lang="ar-EG" sz="2600" dirty="0">
                <a:solidFill>
                  <a:schemeClr val="tx1"/>
                </a:solidFill>
                <a:latin typeface="+mj-lt"/>
                <a:ea typeface="+mj-ea"/>
                <a:cs typeface="+mj-cs"/>
              </a:rPr>
              <a:t>رفض الأخذ بفكرة التوجيه العقائدي وفرض النظم من الخارج، على اعتبار أن ذلك يمثل السلطة الديكتاتورية . </a:t>
            </a:r>
            <a:endParaRPr lang="en-US" sz="2600" dirty="0">
              <a:solidFill>
                <a:schemeClr val="tx1"/>
              </a:solidFill>
              <a:latin typeface="+mj-lt"/>
              <a:ea typeface="+mj-ea"/>
              <a:cs typeface="+mj-cs"/>
            </a:endParaRPr>
          </a:p>
          <a:p>
            <a:pPr lvl="0"/>
            <a:r>
              <a:rPr lang="ar-EG" sz="2600" dirty="0">
                <a:solidFill>
                  <a:schemeClr val="tx1"/>
                </a:solidFill>
                <a:latin typeface="+mj-lt"/>
                <a:ea typeface="+mj-ea"/>
                <a:cs typeface="+mj-cs"/>
              </a:rPr>
              <a:t>التأكيد على التهذيب التلقائي بغرض حسن التكيف مع المواقف، أو الحصول على الشخصية البناءة النافعة للمجتمع . </a:t>
            </a:r>
            <a:endParaRPr lang="en-US" sz="2600" dirty="0">
              <a:solidFill>
                <a:schemeClr val="tx1"/>
              </a:solidFill>
              <a:latin typeface="+mj-lt"/>
              <a:ea typeface="+mj-ea"/>
              <a:cs typeface="+mj-cs"/>
            </a:endParaRPr>
          </a:p>
          <a:p>
            <a:pPr lvl="0"/>
            <a:r>
              <a:rPr lang="ar-EG" sz="2600" dirty="0">
                <a:solidFill>
                  <a:schemeClr val="tx1"/>
                </a:solidFill>
                <a:latin typeface="+mj-lt"/>
                <a:ea typeface="+mj-ea"/>
                <a:cs typeface="+mj-cs"/>
              </a:rPr>
              <a:t>الأخذ بفكرة المدرسة العامة ، من أجل مناهضة الطائفية،على اعتبار أن إنشاء مدرسة لمذهب ديني تمثل مخالفة للروح الأمريكية . </a:t>
            </a:r>
            <a:endParaRPr lang="en-US" sz="2600" dirty="0">
              <a:solidFill>
                <a:schemeClr val="tx1"/>
              </a:solidFill>
              <a:latin typeface="+mj-lt"/>
              <a:ea typeface="+mj-ea"/>
              <a:cs typeface="+mj-cs"/>
            </a:endParaRPr>
          </a:p>
          <a:p>
            <a:pPr lvl="0"/>
            <a:r>
              <a:rPr lang="ar-EG" sz="2600" dirty="0">
                <a:solidFill>
                  <a:schemeClr val="tx1"/>
                </a:solidFill>
                <a:latin typeface="+mj-lt"/>
                <a:ea typeface="+mj-ea"/>
                <a:cs typeface="+mj-cs"/>
              </a:rPr>
              <a:t>التأكيد على الهيمنة المباشرة للشعب على منظومة التعليم، على اعتبار أن التعليم يعد من مسئولية المجتمع . </a:t>
            </a:r>
            <a:endParaRPr lang="en-US" sz="2600" dirty="0">
              <a:solidFill>
                <a:schemeClr val="tx1"/>
              </a:solidFill>
              <a:latin typeface="+mj-lt"/>
              <a:ea typeface="+mj-ea"/>
              <a:cs typeface="+mj-cs"/>
            </a:endParaRPr>
          </a:p>
          <a:p>
            <a:pPr lvl="0"/>
            <a:r>
              <a:rPr lang="ar-EG" sz="2600" dirty="0">
                <a:solidFill>
                  <a:schemeClr val="tx1"/>
                </a:solidFill>
                <a:latin typeface="+mj-lt"/>
                <a:ea typeface="+mj-ea"/>
                <a:cs typeface="+mj-cs"/>
              </a:rPr>
              <a:t>الاهتمام بالفروق الفردية وذلك من خلال وجود اختيارات للطالب بين المقررات الدراسية ، مع رغم النمط الموحد في المناهج الدراسية . </a:t>
            </a:r>
            <a:endParaRPr lang="en-US" sz="2600" dirty="0">
              <a:solidFill>
                <a:schemeClr val="tx1"/>
              </a:solidFill>
              <a:latin typeface="+mj-lt"/>
              <a:ea typeface="+mj-ea"/>
              <a:cs typeface="+mj-cs"/>
            </a:endParaRPr>
          </a:p>
          <a:p>
            <a:pPr lvl="0"/>
            <a:r>
              <a:rPr lang="ar-EG" sz="2600" dirty="0">
                <a:solidFill>
                  <a:schemeClr val="tx1"/>
                </a:solidFill>
                <a:latin typeface="+mj-lt"/>
                <a:ea typeface="+mj-ea"/>
                <a:cs typeface="+mj-cs"/>
              </a:rPr>
              <a:t>الاهتمام بمبدأ تكافؤ الفرص التعليمية لكل الطلاب بغض النظر عن اللون أو الجنس أو الموطن أو العقيدة . </a:t>
            </a:r>
            <a:endParaRPr lang="en-US" sz="2600" dirty="0">
              <a:solidFill>
                <a:schemeClr val="tx1"/>
              </a:solidFill>
              <a:latin typeface="+mj-lt"/>
              <a:ea typeface="+mj-ea"/>
              <a:cs typeface="+mj-cs"/>
            </a:endParaRPr>
          </a:p>
          <a:p>
            <a:pPr lvl="0"/>
            <a:r>
              <a:rPr lang="ar-EG" sz="2600" dirty="0">
                <a:solidFill>
                  <a:schemeClr val="tx1"/>
                </a:solidFill>
                <a:latin typeface="+mj-lt"/>
                <a:ea typeface="+mj-ea"/>
                <a:cs typeface="+mj-cs"/>
              </a:rPr>
              <a:t>الاهتمام بالمدرسة الشاملة من خلال تقديم برامج متنوعة سواء كانت أكاديمية أو فنية ، وذلك من أجل مواجهة احتياجات وميول الطلاب . </a:t>
            </a:r>
            <a:endParaRPr lang="en-US" sz="2600" dirty="0">
              <a:solidFill>
                <a:schemeClr val="tx1"/>
              </a:solidFill>
              <a:latin typeface="+mj-lt"/>
              <a:ea typeface="+mj-ea"/>
              <a:cs typeface="+mj-cs"/>
            </a:endParaRPr>
          </a:p>
          <a:p>
            <a:endParaRPr lang="ar-EG" dirty="0"/>
          </a:p>
        </p:txBody>
      </p:sp>
    </p:spTree>
    <p:extLst>
      <p:ext uri="{BB962C8B-B14F-4D97-AF65-F5344CB8AC3E}">
        <p14:creationId xmlns:p14="http://schemas.microsoft.com/office/powerpoint/2010/main" val="362192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CAB92-B2E6-4215-A121-26E09A0357DA}"/>
              </a:ext>
            </a:extLst>
          </p:cNvPr>
          <p:cNvSpPr>
            <a:spLocks noGrp="1"/>
          </p:cNvSpPr>
          <p:nvPr>
            <p:ph type="title"/>
          </p:nvPr>
        </p:nvSpPr>
        <p:spPr/>
        <p:txBody>
          <a:bodyPr/>
          <a:lstStyle/>
          <a:p>
            <a:pPr algn="r"/>
            <a:r>
              <a:rPr lang="ar-EG" dirty="0"/>
              <a:t>4- أهداف التعليم الأمريكي : </a:t>
            </a:r>
          </a:p>
        </p:txBody>
      </p:sp>
      <p:sp>
        <p:nvSpPr>
          <p:cNvPr id="3" name="Content Placeholder 2">
            <a:extLst>
              <a:ext uri="{FF2B5EF4-FFF2-40B4-BE49-F238E27FC236}">
                <a16:creationId xmlns:a16="http://schemas.microsoft.com/office/drawing/2014/main" id="{5DF0E8AF-0ED5-42A5-8BE1-0F0A5405D5ED}"/>
              </a:ext>
            </a:extLst>
          </p:cNvPr>
          <p:cNvSpPr>
            <a:spLocks noGrp="1"/>
          </p:cNvSpPr>
          <p:nvPr>
            <p:ph idx="1"/>
          </p:nvPr>
        </p:nvSpPr>
        <p:spPr>
          <a:xfrm>
            <a:off x="1154954" y="2603500"/>
            <a:ext cx="10479028" cy="3966112"/>
          </a:xfrm>
        </p:spPr>
        <p:txBody>
          <a:bodyPr/>
          <a:lstStyle/>
          <a:p>
            <a:pPr lvl="0"/>
            <a:r>
              <a:rPr lang="ar-EG" sz="2400" dirty="0">
                <a:solidFill>
                  <a:schemeClr val="tx1"/>
                </a:solidFill>
                <a:latin typeface="+mj-lt"/>
                <a:ea typeface="+mj-ea"/>
                <a:cs typeface="+mj-cs"/>
              </a:rPr>
              <a:t>تقديم ألوان الثقافة المختلفة بمستوى عالي من الرقي والتقدم . </a:t>
            </a:r>
            <a:endParaRPr lang="en-US" sz="2400" dirty="0">
              <a:solidFill>
                <a:schemeClr val="tx1"/>
              </a:solidFill>
              <a:latin typeface="+mj-lt"/>
              <a:ea typeface="+mj-ea"/>
              <a:cs typeface="+mj-cs"/>
            </a:endParaRPr>
          </a:p>
          <a:p>
            <a:pPr lvl="0"/>
            <a:r>
              <a:rPr lang="ar-EG" sz="2400" dirty="0">
                <a:solidFill>
                  <a:schemeClr val="tx1"/>
                </a:solidFill>
                <a:latin typeface="+mj-lt"/>
                <a:ea typeface="+mj-ea"/>
                <a:cs typeface="+mj-cs"/>
              </a:rPr>
              <a:t>التجاوب مع احتياجات الوطن في جميع المجالات ، مع الإسهام في التنمية الاقتصادية والاجتماعية لكل ولاية . </a:t>
            </a:r>
            <a:endParaRPr lang="en-US" sz="2400" dirty="0">
              <a:solidFill>
                <a:schemeClr val="tx1"/>
              </a:solidFill>
              <a:latin typeface="+mj-lt"/>
              <a:ea typeface="+mj-ea"/>
              <a:cs typeface="+mj-cs"/>
            </a:endParaRPr>
          </a:p>
          <a:p>
            <a:pPr lvl="0"/>
            <a:r>
              <a:rPr lang="ar-EG" sz="2400" dirty="0">
                <a:solidFill>
                  <a:schemeClr val="tx1"/>
                </a:solidFill>
                <a:latin typeface="+mj-lt"/>
                <a:ea typeface="+mj-ea"/>
                <a:cs typeface="+mj-cs"/>
              </a:rPr>
              <a:t>التطابق مع التطور الديمقراطي من خلال توفير مناخ تعليمي ينمي الصفاء الذهني للمعلم والمتعلم وبالتالي يزداد الإنجاز . </a:t>
            </a:r>
            <a:endParaRPr lang="en-US" sz="2400" dirty="0">
              <a:solidFill>
                <a:schemeClr val="tx1"/>
              </a:solidFill>
              <a:latin typeface="+mj-lt"/>
              <a:ea typeface="+mj-ea"/>
              <a:cs typeface="+mj-cs"/>
            </a:endParaRPr>
          </a:p>
          <a:p>
            <a:pPr lvl="0"/>
            <a:r>
              <a:rPr lang="ar-EG" sz="2400" dirty="0">
                <a:solidFill>
                  <a:schemeClr val="tx1"/>
                </a:solidFill>
                <a:latin typeface="+mj-lt"/>
                <a:ea typeface="+mj-ea"/>
                <a:cs typeface="+mj-cs"/>
              </a:rPr>
              <a:t>الاهتمام بالأنشطة الرياضية والاجتماعية والثقافية والطلاب كشرط أساسي لتكوين الشخصية المتوازنة والمتكاملة . </a:t>
            </a:r>
            <a:endParaRPr lang="en-US" sz="2400" dirty="0">
              <a:solidFill>
                <a:schemeClr val="tx1"/>
              </a:solidFill>
              <a:latin typeface="+mj-lt"/>
              <a:ea typeface="+mj-ea"/>
              <a:cs typeface="+mj-cs"/>
            </a:endParaRPr>
          </a:p>
          <a:p>
            <a:pPr lvl="0"/>
            <a:r>
              <a:rPr lang="ar-EG" sz="2400" dirty="0">
                <a:solidFill>
                  <a:schemeClr val="tx1"/>
                </a:solidFill>
                <a:latin typeface="+mj-lt"/>
                <a:ea typeface="+mj-ea"/>
                <a:cs typeface="+mj-cs"/>
              </a:rPr>
              <a:t>الاهتمام بسياسة التعليم متوفر للجميع ، مع إتاحة وسائل تحسين المستويات العلمية والمهنية لكل من لا تسمح ظروفه بمتابعة الدراسة . </a:t>
            </a:r>
            <a:endParaRPr lang="en-US" sz="2400" dirty="0">
              <a:solidFill>
                <a:schemeClr val="tx1"/>
              </a:solidFill>
              <a:latin typeface="+mj-lt"/>
              <a:ea typeface="+mj-ea"/>
              <a:cs typeface="+mj-cs"/>
            </a:endParaRPr>
          </a:p>
          <a:p>
            <a:endParaRPr lang="ar-EG" dirty="0"/>
          </a:p>
        </p:txBody>
      </p:sp>
    </p:spTree>
    <p:extLst>
      <p:ext uri="{BB962C8B-B14F-4D97-AF65-F5344CB8AC3E}">
        <p14:creationId xmlns:p14="http://schemas.microsoft.com/office/powerpoint/2010/main" val="132596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E29EF-C599-4E66-BEC1-EE0770FD6C67}"/>
              </a:ext>
            </a:extLst>
          </p:cNvPr>
          <p:cNvSpPr>
            <a:spLocks noGrp="1"/>
          </p:cNvSpPr>
          <p:nvPr>
            <p:ph type="title"/>
          </p:nvPr>
        </p:nvSpPr>
        <p:spPr>
          <a:xfrm>
            <a:off x="1154954" y="590843"/>
            <a:ext cx="9423951" cy="1089789"/>
          </a:xfrm>
        </p:spPr>
        <p:txBody>
          <a:bodyPr>
            <a:normAutofit fontScale="90000"/>
          </a:bodyPr>
          <a:lstStyle/>
          <a:p>
            <a:pPr algn="r"/>
            <a:r>
              <a:rPr lang="ar-EG" dirty="0"/>
              <a:t>السلم التعليمي في أمريكا : </a:t>
            </a:r>
            <a:br>
              <a:rPr lang="en-US" dirty="0"/>
            </a:br>
            <a:endParaRPr lang="ar-EG" dirty="0"/>
          </a:p>
        </p:txBody>
      </p:sp>
      <p:sp>
        <p:nvSpPr>
          <p:cNvPr id="3" name="Content Placeholder 2">
            <a:extLst>
              <a:ext uri="{FF2B5EF4-FFF2-40B4-BE49-F238E27FC236}">
                <a16:creationId xmlns:a16="http://schemas.microsoft.com/office/drawing/2014/main" id="{3ACD0036-D87B-4102-8527-D30ACB69A10A}"/>
              </a:ext>
            </a:extLst>
          </p:cNvPr>
          <p:cNvSpPr>
            <a:spLocks noGrp="1"/>
          </p:cNvSpPr>
          <p:nvPr>
            <p:ph idx="1"/>
          </p:nvPr>
        </p:nvSpPr>
        <p:spPr>
          <a:xfrm>
            <a:off x="0" y="2278966"/>
            <a:ext cx="12192000" cy="4579034"/>
          </a:xfrm>
        </p:spPr>
        <p:txBody>
          <a:bodyPr/>
          <a:lstStyle/>
          <a:p>
            <a:r>
              <a:rPr lang="ar-EG" sz="2400" dirty="0">
                <a:solidFill>
                  <a:schemeClr val="tx1"/>
                </a:solidFill>
                <a:latin typeface="+mj-lt"/>
                <a:ea typeface="+mj-ea"/>
                <a:cs typeface="+mj-cs"/>
              </a:rPr>
              <a:t>يتكون السلم التعليمى فى أمريكا من خمسة مراحل هى:</a:t>
            </a:r>
          </a:p>
          <a:p>
            <a:r>
              <a:rPr lang="ar-EG" sz="2400" dirty="0">
                <a:solidFill>
                  <a:schemeClr val="tx1"/>
                </a:solidFill>
                <a:latin typeface="+mj-lt"/>
                <a:ea typeface="+mj-ea"/>
                <a:cs typeface="+mj-cs"/>
              </a:rPr>
              <a:t>المرحلة الأولى : مرحلة ما قبل المدرسة الابتدائية.</a:t>
            </a:r>
          </a:p>
          <a:p>
            <a:r>
              <a:rPr lang="ar-EG" sz="2400" dirty="0">
                <a:solidFill>
                  <a:schemeClr val="tx1"/>
                </a:solidFill>
                <a:latin typeface="+mj-lt"/>
                <a:ea typeface="+mj-ea"/>
                <a:cs typeface="+mj-cs"/>
              </a:rPr>
              <a:t>المرحلة الثانية: المرحلة الإبتدائية.</a:t>
            </a:r>
          </a:p>
          <a:p>
            <a:r>
              <a:rPr lang="ar-EG" sz="2400" dirty="0">
                <a:solidFill>
                  <a:schemeClr val="tx1"/>
                </a:solidFill>
                <a:latin typeface="+mj-lt"/>
                <a:ea typeface="+mj-ea"/>
                <a:cs typeface="+mj-cs"/>
              </a:rPr>
              <a:t>المرحلة الثالثة: المرحلة الثانوية .</a:t>
            </a:r>
          </a:p>
          <a:p>
            <a:r>
              <a:rPr lang="ar-EG" sz="2400" dirty="0">
                <a:solidFill>
                  <a:schemeClr val="tx1"/>
                </a:solidFill>
                <a:latin typeface="+mj-lt"/>
                <a:ea typeface="+mj-ea"/>
                <a:cs typeface="+mj-cs"/>
              </a:rPr>
              <a:t>المرحلة الرابعة: المرحلة الجامعية </a:t>
            </a:r>
          </a:p>
          <a:p>
            <a:r>
              <a:rPr lang="ar-EG" sz="2400" dirty="0">
                <a:solidFill>
                  <a:schemeClr val="tx1"/>
                </a:solidFill>
                <a:latin typeface="+mj-lt"/>
                <a:ea typeface="+mj-ea"/>
                <a:cs typeface="+mj-cs"/>
              </a:rPr>
              <a:t>المرحلة الخامسة: مرحلة الدراسات العليا.</a:t>
            </a:r>
          </a:p>
          <a:p>
            <a:r>
              <a:rPr lang="ar-EG" sz="2400" dirty="0">
                <a:solidFill>
                  <a:schemeClr val="tx1"/>
                </a:solidFill>
                <a:latin typeface="+mj-lt"/>
                <a:ea typeface="+mj-ea"/>
                <a:cs typeface="+mj-cs"/>
              </a:rPr>
              <a:t>  </a:t>
            </a:r>
            <a:r>
              <a:rPr lang="ar-EG" sz="2400" dirty="0">
                <a:solidFill>
                  <a:srgbClr val="FF0000"/>
                </a:solidFill>
                <a:latin typeface="+mj-lt"/>
                <a:ea typeface="+mj-ea"/>
                <a:cs typeface="+mj-cs"/>
              </a:rPr>
              <a:t>وفيما يلى توضيح لهذه المراحل بالتفصيل:</a:t>
            </a:r>
          </a:p>
          <a:p>
            <a:pPr marL="0" indent="0">
              <a:buNone/>
            </a:pPr>
            <a:r>
              <a:rPr lang="ar-EG" sz="2400" dirty="0">
                <a:solidFill>
                  <a:srgbClr val="FF0000"/>
                </a:solidFill>
                <a:latin typeface="+mj-lt"/>
                <a:ea typeface="+mj-ea"/>
                <a:cs typeface="+mj-cs"/>
              </a:rPr>
              <a:t> </a:t>
            </a:r>
            <a:endParaRPr lang="en-US" sz="2400" dirty="0">
              <a:solidFill>
                <a:srgbClr val="FF0000"/>
              </a:solidFill>
              <a:latin typeface="+mj-lt"/>
              <a:ea typeface="+mj-ea"/>
              <a:cs typeface="+mj-cs"/>
            </a:endParaRPr>
          </a:p>
          <a:p>
            <a:endParaRPr lang="ar-EG" dirty="0"/>
          </a:p>
        </p:txBody>
      </p:sp>
    </p:spTree>
    <p:extLst>
      <p:ext uri="{BB962C8B-B14F-4D97-AF65-F5344CB8AC3E}">
        <p14:creationId xmlns:p14="http://schemas.microsoft.com/office/powerpoint/2010/main" val="22410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4" end="4"/>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anim calcmode="lin" valueType="num">
                                      <p:cBhvr>
                                        <p:cTn id="3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5" end="5"/>
                                            </p:txEl>
                                          </p:spTgt>
                                        </p:tgtEl>
                                        <p:attrNameLst>
                                          <p:attrName>ppt_h</p:attrName>
                                        </p:attrNameLst>
                                      </p:cBhvr>
                                      <p:tavLst>
                                        <p:tav tm="0">
                                          <p:val>
                                            <p:strVal val="#ppt_h"/>
                                          </p:val>
                                        </p:tav>
                                        <p:tav tm="100000">
                                          <p:val>
                                            <p:strVal val="#ppt_h"/>
                                          </p:val>
                                        </p:tav>
                                      </p:tavLst>
                                    </p:anim>
                                  </p:childTnLst>
                                </p:cTn>
                              </p:par>
                              <p:par>
                                <p:cTn id="35" presetID="45"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6" end="6"/>
                                            </p:txEl>
                                          </p:spTgt>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anim calcmode="lin" valueType="num">
                                      <p:cBhvr>
                                        <p:cTn id="43"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97</TotalTime>
  <Words>2524</Words>
  <Application>Microsoft Office PowerPoint</Application>
  <PresentationFormat>Widescreen</PresentationFormat>
  <Paragraphs>122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Simplified Arabic</vt:lpstr>
      <vt:lpstr>Trebuchet MS</vt:lpstr>
      <vt:lpstr>Wingdings 3</vt:lpstr>
      <vt:lpstr>Facet</vt:lpstr>
      <vt:lpstr>نظام التعليم فــي أمريكا  ( كنموذج رأسمالي )  المحاضرة الثالثة لطلاب الفرقة الرابعة عام شعب/لغة عربية ولغة إنجليزية وفلسفة وتاريخ   </vt:lpstr>
      <vt:lpstr>مقدمة:</vt:lpstr>
      <vt:lpstr>1- الخصائص العامة للدول الرأسمالية:</vt:lpstr>
      <vt:lpstr>2- خصائص التعليم بالدول الرأسمالية :  </vt:lpstr>
      <vt:lpstr>2- خصائص التعليم بالدول الرأسمالية:</vt:lpstr>
      <vt:lpstr>2- خصائص التعليم بالدول الرأسمالية:</vt:lpstr>
      <vt:lpstr>3- أهم المبادئ التي يقوم عليها التعليم الأمريكي:</vt:lpstr>
      <vt:lpstr>4- أهداف التعليم الأمريكي : </vt:lpstr>
      <vt:lpstr>السلم التعليمي في أمريكا :  </vt:lpstr>
      <vt:lpstr>المرحلة الأولى : مرحلة ما قبل المدرسة الابتدائية. </vt:lpstr>
      <vt:lpstr>المرحلة الثانية :  وهي مرحلة التعليم الأولي أي المرحلة الابتدائية</vt:lpstr>
      <vt:lpstr>المرحلة الثالثة : المرحلة الثانوية وتضم :  </vt:lpstr>
      <vt:lpstr>المرحلتان الرابعة والخامسة:</vt:lpstr>
      <vt:lpstr>مبادئ السلم التعليمي في أمريكا :  </vt:lpstr>
      <vt:lpstr>مزايا وسلبيات السلم التعليمي في أمريكا : </vt:lpstr>
      <vt:lpstr>إدارة التعليم في أمريكا : </vt:lpstr>
      <vt:lpstr>تمويل التعليم في أمريكا:</vt:lpstr>
      <vt:lpstr>إعداد المعلم في أمريكا :  </vt:lpstr>
      <vt:lpstr>خطوات إعداد المعلم في أمريكا :  </vt:lpstr>
      <vt:lpstr>تدريب المعلم في أمريكا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التعليم فــي أمريكا  ( كنموذج رأسمالي )  المحاضرة الثالثة لطلاب الفرقة الرابعة عام شعب/لغة عربية ولغة إنجليزية وفلسفة وتاريخ   </dc:title>
  <dc:creator>CoreMasr</dc:creator>
  <cp:lastModifiedBy>CoreMasr</cp:lastModifiedBy>
  <cp:revision>24</cp:revision>
  <dcterms:created xsi:type="dcterms:W3CDTF">2020-03-26T15:29:55Z</dcterms:created>
  <dcterms:modified xsi:type="dcterms:W3CDTF">2020-03-28T14:37:26Z</dcterms:modified>
</cp:coreProperties>
</file>